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26"/>
  </p:notesMasterIdLst>
  <p:sldIdLst>
    <p:sldId id="281" r:id="rId2"/>
    <p:sldId id="258" r:id="rId3"/>
    <p:sldId id="289" r:id="rId4"/>
    <p:sldId id="261" r:id="rId5"/>
    <p:sldId id="276" r:id="rId6"/>
    <p:sldId id="277" r:id="rId7"/>
    <p:sldId id="278" r:id="rId8"/>
    <p:sldId id="260" r:id="rId9"/>
    <p:sldId id="262" r:id="rId10"/>
    <p:sldId id="280" r:id="rId11"/>
    <p:sldId id="264" r:id="rId12"/>
    <p:sldId id="270" r:id="rId13"/>
    <p:sldId id="275" r:id="rId14"/>
    <p:sldId id="284" r:id="rId15"/>
    <p:sldId id="287" r:id="rId16"/>
    <p:sldId id="290" r:id="rId17"/>
    <p:sldId id="288" r:id="rId18"/>
    <p:sldId id="283" r:id="rId19"/>
    <p:sldId id="274" r:id="rId20"/>
    <p:sldId id="265" r:id="rId21"/>
    <p:sldId id="266" r:id="rId22"/>
    <p:sldId id="285" r:id="rId23"/>
    <p:sldId id="256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96" autoAdjust="0"/>
    <p:restoredTop sz="94660"/>
  </p:normalViewPr>
  <p:slideViewPr>
    <p:cSldViewPr snapToGrid="0">
      <p:cViewPr varScale="1">
        <p:scale>
          <a:sx n="85" d="100"/>
          <a:sy n="85" d="100"/>
        </p:scale>
        <p:origin x="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dirty="0"/>
          </a:p>
          <a:p>
            <a:pPr>
              <a:defRPr/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367-48F3-98D7-540E99C934FF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367-48F3-98D7-540E99C934FF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367-48F3-98D7-540E99C934FF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367-48F3-98D7-540E99C934FF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367-48F3-98D7-540E99C934FF}"/>
              </c:ext>
            </c:extLst>
          </c:dPt>
          <c:cat>
            <c:strRef>
              <c:f>Sheet1!$A$2:$A$6</c:f>
              <c:strCache>
                <c:ptCount val="5"/>
                <c:pt idx="0">
                  <c:v>Cardio</c:v>
                </c:pt>
                <c:pt idx="1">
                  <c:v>ENT</c:v>
                </c:pt>
                <c:pt idx="2">
                  <c:v>Skin</c:v>
                </c:pt>
                <c:pt idx="3">
                  <c:v>Kidney</c:v>
                </c:pt>
                <c:pt idx="4">
                  <c:v>Neuro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200</c:v>
                </c:pt>
                <c:pt idx="1">
                  <c:v>100</c:v>
                </c:pt>
                <c:pt idx="2">
                  <c:v>200</c:v>
                </c:pt>
                <c:pt idx="3">
                  <c:v>400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4E-408B-B133-46EA4BAC4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17C0E-1968-47D9-9DE7-731BB2E3E05C}" type="datetimeFigureOut">
              <a:rPr lang="en-US" smtClean="0"/>
              <a:t>4/26/2020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E7CFA-01DC-4290-8BB1-59460E64B3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2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491D3-6486-444E-A1A1-27537B994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A3184-2BC5-41F4-AEC1-DE66F8E2F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F04C7-FB1C-441E-B175-C7608A35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9F275-C9C9-44FD-96F5-86321B69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F026A-4D5E-4833-BCE4-B4FFD83EC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0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239D-1C16-4CC1-8B5F-A7D83621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18C97A-0B11-4BAA-9AF4-53A311C09E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8D3F9-A59E-47CE-B2E4-994FE454C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EBCDF-EF64-4A62-82DF-BAC7FED1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CBF09-EB73-410E-869C-FDE2F0632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63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EF0308-AA97-4901-A34C-39D9E358A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A07C4-53E2-4877-953E-20FFAF944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09843-7717-4DAF-97D3-C7169F884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0AD37-84FD-465E-B19A-03667905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6C8ED-794C-4A21-A233-E98C639A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7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82187-9244-4FE1-9DA4-2C1D404E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24A8-FE5D-4CCC-AC1C-302805E7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BF34C-C6BB-4CC0-ADB6-7F2BCD62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300FF-D64C-454D-A5D2-C170C9909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3D78F-DF5F-4288-97BD-E4ECCA2C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3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FFDC3-565A-4C0A-9DE5-2F57933D5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6C793-FB75-46D7-A6B2-807EAC5B1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1C96C-06C2-4BA5-B5BC-FB2A0FA01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75DC6-5580-4DB7-9879-CB9638A5E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9821A-1D97-4FE6-90D7-509F9521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45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4024E-A7BF-4683-9C88-02D38221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46ED-9E25-4CDB-9882-DC02FB7D08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F62D2-BAD7-4929-A8FA-2C95A5220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544F8-2BEC-4A93-AA5A-EF653D551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831ED-3CE1-45CF-BDAC-246D91AEA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E70E9A-E631-43CF-839C-7C0E5C439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7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2A76A-AB55-413C-A0F1-2CC77702B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4E062F-EC17-4BFD-B2DF-844AC9CFC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B8D4D-D3BB-4824-8B30-491A73DB5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3EBB4F-1D60-4674-9792-DF41C88E3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C5B739-BE05-4FA4-B4BC-5F850306C9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519EBD-E980-4251-ADFA-D151647C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AF0B1-3CD5-4D4D-92E3-085C3606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F2C48C-8A67-4264-ABDF-03A5BB117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30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0741-4DBF-4486-A299-AE14219EA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27FFF-BBD4-4FB2-B619-167D603D8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B13B4-0FE0-4538-AEA9-3A1215806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8EE475-CE53-4CE5-A13A-9D481BD1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88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FBAFEB-274E-47E0-B322-AB6F76745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9F88BE-CFEF-469F-A61A-D0B1863A8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452D5-CFEA-4501-8B7A-78F3ACAB2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75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4094F-D795-48A8-8496-5AB694CB8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34DD4-19FB-4B16-8DC3-33C969764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8DEC7-AC1A-40AB-8425-9C3AAB44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D70A39-8A96-49B2-AC9F-4385B3B1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37EC4-738F-4E4F-957B-E758D4A1A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31D1E-0D79-43B2-8EC8-E94816BB5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23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F552D-F3B5-4801-AC3C-61ADB2A7F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B5C11E-6516-4260-BDCE-AB617234B3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AD697-555A-445B-AEFF-CF1AC1193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0835B-4294-4306-BB4A-BF7A263DE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FAE24E-0F4A-4A76-AF60-AE07D219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531F5-79FE-40EC-B9BD-B49740199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0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CBF619-4DEA-4E39-8619-E0F26CD4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8E0F2-2407-4D81-BBB2-850D59482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EA4AD-E007-4B46-9D0B-4FBB823E9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0E280-4900-4C14-B8D2-4A03AB15A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AD85B-3843-49DA-95E1-293DD3340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24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6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E5DD-87C2-4579-9688-8A74417FC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33996"/>
            <a:ext cx="12192000" cy="1782897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latin typeface="Calibri" panose="020F0502020204030204" pitchFamily="34" charset="0"/>
              </a:rPr>
              <a:t>Ratnapura</a:t>
            </a:r>
            <a:r>
              <a:rPr lang="en-US" sz="5400" dirty="0">
                <a:latin typeface="Calibri" panose="020F0502020204030204" pitchFamily="34" charset="0"/>
              </a:rPr>
              <a:t> Teaching Hospital</a:t>
            </a:r>
            <a:br>
              <a:rPr lang="en-US" sz="5400" dirty="0">
                <a:latin typeface="Calibri" panose="020F0502020204030204" pitchFamily="34" charset="0"/>
              </a:rPr>
            </a:br>
            <a:r>
              <a:rPr lang="en-US" sz="5400" dirty="0">
                <a:latin typeface="Calibri" panose="020F0502020204030204" pitchFamily="34" charset="0"/>
              </a:rPr>
              <a:t>Solution to </a:t>
            </a:r>
            <a:r>
              <a:rPr lang="en-US" sz="5400" dirty="0">
                <a:solidFill>
                  <a:srgbClr val="FF0000"/>
                </a:solidFill>
                <a:latin typeface="Calibri" panose="020F0502020204030204" pitchFamily="34" charset="0"/>
              </a:rPr>
              <a:t>Patient Queuing</a:t>
            </a:r>
          </a:p>
        </p:txBody>
      </p:sp>
      <p:pic>
        <p:nvPicPr>
          <p:cNvPr id="2050" name="Picture 2" descr="Image Details ISS_17050_01360 - Cartoon of Line of People Waiting ...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365" y="3411185"/>
            <a:ext cx="4407361" cy="287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18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147" y="706763"/>
            <a:ext cx="10691706" cy="45310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Use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disposable</a:t>
            </a: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 (printed) number chits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Each clinic is given a bundle of chits with seal and date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Once all medicines for a patient are prescribed on the chit, it is handed over to the patient at the particular clinic</a:t>
            </a:r>
          </a:p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Since common numbering system is used, Numbers(1-1000) are divided among the clinics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solidFill>
                  <a:srgbClr val="0070C0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1">
                    <a:lumMod val="50000"/>
                  </a:schemeClr>
                </a:solidFill>
              </a:rPr>
              <a:t>This division of numbers should be fair. More crowded clinics should get numbers more frequently</a:t>
            </a:r>
          </a:p>
        </p:txBody>
      </p:sp>
    </p:spTree>
    <p:extLst>
      <p:ext uri="{BB962C8B-B14F-4D97-AF65-F5344CB8AC3E}">
        <p14:creationId xmlns:p14="http://schemas.microsoft.com/office/powerpoint/2010/main" val="178776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304130" y="1049215"/>
            <a:ext cx="8980058" cy="5376028"/>
            <a:chOff x="961605" y="135467"/>
            <a:chExt cx="9957260" cy="6366934"/>
          </a:xfrm>
        </p:grpSpPr>
        <p:grpSp>
          <p:nvGrpSpPr>
            <p:cNvPr id="3" name="Group 2"/>
            <p:cNvGrpSpPr/>
            <p:nvPr/>
          </p:nvGrpSpPr>
          <p:grpSpPr>
            <a:xfrm>
              <a:off x="961605" y="135467"/>
              <a:ext cx="9957260" cy="6366934"/>
              <a:chOff x="2651759" y="320040"/>
              <a:chExt cx="8243797" cy="6141720"/>
            </a:xfrm>
          </p:grpSpPr>
          <p:pic>
            <p:nvPicPr>
              <p:cNvPr id="16" name="Picture 15" descr="A person standing in a room&#10;&#10;Description automatically generated">
                <a:extLst>
                  <a:ext uri="{FF2B5EF4-FFF2-40B4-BE49-F238E27FC236}">
                    <a16:creationId xmlns:a16="http://schemas.microsoft.com/office/drawing/2014/main" id="{8FB9447A-BBF7-46BF-959D-381F73053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8107" t="1925" b="16726"/>
              <a:stretch/>
            </p:blipFill>
            <p:spPr>
              <a:xfrm>
                <a:off x="2651759" y="320040"/>
                <a:ext cx="8243797" cy="614172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" name="Picture 4" descr="A clock mounted to the side&#10;&#10;Description automatically generated">
                <a:extLst>
                  <a:ext uri="{FF2B5EF4-FFF2-40B4-BE49-F238E27FC236}">
                    <a16:creationId xmlns:a16="http://schemas.microsoft.com/office/drawing/2014/main" id="{B574DE6B-AED2-446B-8740-B4E48C019E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5817" t="16694" r="18753" b="38865"/>
              <a:stretch/>
            </p:blipFill>
            <p:spPr>
              <a:xfrm>
                <a:off x="5932929" y="2399079"/>
                <a:ext cx="1938015" cy="77691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8" name="Group 7"/>
            <p:cNvGrpSpPr/>
            <p:nvPr/>
          </p:nvGrpSpPr>
          <p:grpSpPr>
            <a:xfrm>
              <a:off x="2316261" y="3964984"/>
              <a:ext cx="6807522" cy="791135"/>
              <a:chOff x="2316261" y="3964984"/>
              <a:chExt cx="6807522" cy="791135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2316261" y="3971409"/>
                <a:ext cx="731520" cy="7467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/>
                  <a:t>1</a:t>
                </a: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854492" y="4009359"/>
                <a:ext cx="731520" cy="7467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/>
                  <a:t>3</a:t>
                </a: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8392263" y="3964984"/>
                <a:ext cx="731520" cy="7467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/>
                  <a:t>4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686528" y="4009359"/>
                <a:ext cx="731520" cy="746760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/>
                  <a:t>2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E971F6-CF09-4DB6-8CB0-06D3ACEA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3" y="281837"/>
            <a:ext cx="11754035" cy="664736"/>
          </a:xfrm>
          <a:ln>
            <a:noFill/>
          </a:ln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5400" b="1" dirty="0"/>
              <a:t>Common Number for First 4 Counters</a:t>
            </a:r>
          </a:p>
        </p:txBody>
      </p:sp>
    </p:spTree>
    <p:extLst>
      <p:ext uri="{BB962C8B-B14F-4D97-AF65-F5344CB8AC3E}">
        <p14:creationId xmlns:p14="http://schemas.microsoft.com/office/powerpoint/2010/main" val="3240055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8261" y="317613"/>
            <a:ext cx="11575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Advantages of Common Numbering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08261" y="1909386"/>
            <a:ext cx="924390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Roughly 120-140 patients per hour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Average of packing time for all clinics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Simple for patients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Easy to predict the time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(Multiple Clients –Single Server Model)</a:t>
            </a:r>
          </a:p>
          <a:p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Our next step is to predict the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6983174" y="1321843"/>
            <a:ext cx="4421671" cy="4389712"/>
          </a:xfrm>
          <a:prstGeom prst="rect">
            <a:avLst/>
          </a:prstGeom>
          <a:solidFill>
            <a:schemeClr val="bg1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83175" y="1708889"/>
            <a:ext cx="4421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Teaching Hospital </a:t>
            </a:r>
            <a:r>
              <a:rPr lang="en-US" sz="2400" dirty="0" err="1"/>
              <a:t>Rathnapura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92440" y="2489222"/>
            <a:ext cx="265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Clinic Dispensary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33360" y="2727371"/>
            <a:ext cx="3169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4">
                    <a:lumMod val="50000"/>
                  </a:schemeClr>
                </a:solidFill>
              </a:rPr>
              <a:t>275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42216" y="4322433"/>
            <a:ext cx="316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Predicted 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42216" y="4648598"/>
            <a:ext cx="316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50000"/>
                  </a:schemeClr>
                </a:solidFill>
              </a:rPr>
              <a:t>1 : 10 – 1: 20pm</a:t>
            </a:r>
          </a:p>
        </p:txBody>
      </p:sp>
    </p:spTree>
    <p:extLst>
      <p:ext uri="{BB962C8B-B14F-4D97-AF65-F5344CB8AC3E}">
        <p14:creationId xmlns:p14="http://schemas.microsoft.com/office/powerpoint/2010/main" val="284616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592" y="283464"/>
            <a:ext cx="10013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Phase 1- Temporary Resting Area</a:t>
            </a:r>
          </a:p>
        </p:txBody>
      </p:sp>
      <p:sp>
        <p:nvSpPr>
          <p:cNvPr id="5" name="Rectangle 4"/>
          <p:cNvSpPr/>
          <p:nvPr/>
        </p:nvSpPr>
        <p:spPr>
          <a:xfrm>
            <a:off x="299166" y="1296486"/>
            <a:ext cx="931265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Additional Temporary Resting Area….</a:t>
            </a:r>
          </a:p>
          <a:p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   </a:t>
            </a:r>
          </a:p>
          <a:p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outside the main building …</a:t>
            </a:r>
          </a:p>
          <a:p>
            <a:pPr lvl="1"/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a spacious canteen …</a:t>
            </a:r>
          </a:p>
          <a:p>
            <a:pPr lvl="1"/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It is better to fix a display </a:t>
            </a:r>
          </a:p>
          <a:p>
            <a:pPr lvl="1"/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     in the resting place as well</a:t>
            </a:r>
          </a:p>
        </p:txBody>
      </p:sp>
      <p:pic>
        <p:nvPicPr>
          <p:cNvPr id="4098" name="Picture 2" descr="School: Life Experiences, Fond Memories – Gregarious Gr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367"/>
          <a:stretch/>
        </p:blipFill>
        <p:spPr bwMode="auto">
          <a:xfrm>
            <a:off x="5516745" y="2582148"/>
            <a:ext cx="6675255" cy="3235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02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BFCF-10DE-4400-9D35-F590DE06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79" y="202473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Proposed Numbering System Explained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473848" y="1690688"/>
            <a:ext cx="4702426" cy="2963344"/>
            <a:chOff x="473848" y="1690688"/>
            <a:chExt cx="4702426" cy="29633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E65B70-ED59-4CEB-99D7-819B88970D88}"/>
                </a:ext>
              </a:extLst>
            </p:cNvPr>
            <p:cNvSpPr/>
            <p:nvPr/>
          </p:nvSpPr>
          <p:spPr>
            <a:xfrm>
              <a:off x="644079" y="1690688"/>
              <a:ext cx="908990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94C97A-2763-43BD-B478-454EAA9E2715}"/>
                </a:ext>
              </a:extLst>
            </p:cNvPr>
            <p:cNvSpPr/>
            <p:nvPr/>
          </p:nvSpPr>
          <p:spPr>
            <a:xfrm>
              <a:off x="1747190" y="1690688"/>
              <a:ext cx="908990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477282-4FDE-43F6-8E34-AB3AD7B204D3}"/>
                </a:ext>
              </a:extLst>
            </p:cNvPr>
            <p:cNvSpPr/>
            <p:nvPr/>
          </p:nvSpPr>
          <p:spPr>
            <a:xfrm>
              <a:off x="2919328" y="1690688"/>
              <a:ext cx="908990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3757D9-FFCE-4609-934C-774D3776FB03}"/>
                </a:ext>
              </a:extLst>
            </p:cNvPr>
            <p:cNvSpPr/>
            <p:nvPr/>
          </p:nvSpPr>
          <p:spPr>
            <a:xfrm>
              <a:off x="4091466" y="1690688"/>
              <a:ext cx="908992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A8AF4-7698-4EF7-B6B6-61B494877677}"/>
                </a:ext>
              </a:extLst>
            </p:cNvPr>
            <p:cNvCxnSpPr>
              <a:cxnSpLocks/>
            </p:cNvCxnSpPr>
            <p:nvPr/>
          </p:nvCxnSpPr>
          <p:spPr>
            <a:xfrm>
              <a:off x="473848" y="2228169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108EFA-DDDD-4B14-B6E0-62E047E443DF}"/>
                </a:ext>
              </a:extLst>
            </p:cNvPr>
            <p:cNvCxnSpPr>
              <a:cxnSpLocks/>
            </p:cNvCxnSpPr>
            <p:nvPr/>
          </p:nvCxnSpPr>
          <p:spPr>
            <a:xfrm>
              <a:off x="1624043" y="2241199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9C83A92-51A0-497B-A536-4A6109C36EDB}"/>
                </a:ext>
              </a:extLst>
            </p:cNvPr>
            <p:cNvCxnSpPr/>
            <p:nvPr/>
          </p:nvCxnSpPr>
          <p:spPr>
            <a:xfrm>
              <a:off x="2820081" y="2250512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10790CA-4D39-4C6B-B1F6-F899DDC245AB}"/>
                </a:ext>
              </a:extLst>
            </p:cNvPr>
            <p:cNvCxnSpPr/>
            <p:nvPr/>
          </p:nvCxnSpPr>
          <p:spPr>
            <a:xfrm>
              <a:off x="3992204" y="2252370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702CA6-7C96-4D15-AA4F-BB2BCC9211C6}"/>
                </a:ext>
              </a:extLst>
            </p:cNvPr>
            <p:cNvCxnSpPr/>
            <p:nvPr/>
          </p:nvCxnSpPr>
          <p:spPr>
            <a:xfrm>
              <a:off x="5176274" y="2241201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798564-AA4B-460B-A48F-F763803B4383}"/>
                </a:ext>
              </a:extLst>
            </p:cNvPr>
            <p:cNvSpPr/>
            <p:nvPr/>
          </p:nvSpPr>
          <p:spPr>
            <a:xfrm>
              <a:off x="838200" y="22505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B1AE58-4C6C-4CB1-B14E-2C42AB70FC4B}"/>
                </a:ext>
              </a:extLst>
            </p:cNvPr>
            <p:cNvSpPr/>
            <p:nvPr/>
          </p:nvSpPr>
          <p:spPr>
            <a:xfrm>
              <a:off x="836898" y="270391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0543AD-0AD2-4E24-B963-402A8F412F91}"/>
                </a:ext>
              </a:extLst>
            </p:cNvPr>
            <p:cNvSpPr/>
            <p:nvPr/>
          </p:nvSpPr>
          <p:spPr>
            <a:xfrm>
              <a:off x="836898" y="315126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1913211-9D99-4875-B801-5D96A045A589}"/>
                </a:ext>
              </a:extLst>
            </p:cNvPr>
            <p:cNvSpPr/>
            <p:nvPr/>
          </p:nvSpPr>
          <p:spPr>
            <a:xfrm>
              <a:off x="836898" y="359860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4F2B86-2D8C-46CA-9FAD-E5A16BC1861B}"/>
                </a:ext>
              </a:extLst>
            </p:cNvPr>
            <p:cNvSpPr/>
            <p:nvPr/>
          </p:nvSpPr>
          <p:spPr>
            <a:xfrm>
              <a:off x="836898" y="404595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094D74-5CC0-4B2C-87B5-637FB30635A7}"/>
                </a:ext>
              </a:extLst>
            </p:cNvPr>
            <p:cNvSpPr/>
            <p:nvPr/>
          </p:nvSpPr>
          <p:spPr>
            <a:xfrm>
              <a:off x="2034237" y="22505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9EBC187-BBCC-49B3-803C-960876F19139}"/>
                </a:ext>
              </a:extLst>
            </p:cNvPr>
            <p:cNvSpPr/>
            <p:nvPr/>
          </p:nvSpPr>
          <p:spPr>
            <a:xfrm>
              <a:off x="2032935" y="270391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FF12471-9316-4954-9B98-30F124F4BBC4}"/>
                </a:ext>
              </a:extLst>
            </p:cNvPr>
            <p:cNvSpPr/>
            <p:nvPr/>
          </p:nvSpPr>
          <p:spPr>
            <a:xfrm>
              <a:off x="2032935" y="315126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923891B-09CE-4007-8053-36263BCEB93F}"/>
                </a:ext>
              </a:extLst>
            </p:cNvPr>
            <p:cNvSpPr/>
            <p:nvPr/>
          </p:nvSpPr>
          <p:spPr>
            <a:xfrm>
              <a:off x="2032935" y="359860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E88B4D-7157-4804-92D2-F71FFB09A335}"/>
                </a:ext>
              </a:extLst>
            </p:cNvPr>
            <p:cNvSpPr/>
            <p:nvPr/>
          </p:nvSpPr>
          <p:spPr>
            <a:xfrm>
              <a:off x="2032935" y="404595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38683A-2C3F-41BC-92BE-CCD9B64CEDFD}"/>
                </a:ext>
              </a:extLst>
            </p:cNvPr>
            <p:cNvSpPr/>
            <p:nvPr/>
          </p:nvSpPr>
          <p:spPr>
            <a:xfrm>
              <a:off x="3211682" y="22505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5AD0FA-5969-4F0F-91D6-531E2D627380}"/>
                </a:ext>
              </a:extLst>
            </p:cNvPr>
            <p:cNvSpPr/>
            <p:nvPr/>
          </p:nvSpPr>
          <p:spPr>
            <a:xfrm>
              <a:off x="3210380" y="270391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450C32-6860-479A-BE24-4892F2757F6C}"/>
                </a:ext>
              </a:extLst>
            </p:cNvPr>
            <p:cNvSpPr/>
            <p:nvPr/>
          </p:nvSpPr>
          <p:spPr>
            <a:xfrm>
              <a:off x="3210380" y="315126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8A26FC-4B32-49A4-B871-7DA69872A165}"/>
                </a:ext>
              </a:extLst>
            </p:cNvPr>
            <p:cNvSpPr/>
            <p:nvPr/>
          </p:nvSpPr>
          <p:spPr>
            <a:xfrm>
              <a:off x="3210380" y="359860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1D26A5C-377F-40A9-8D8A-AB7366B4A499}"/>
                </a:ext>
              </a:extLst>
            </p:cNvPr>
            <p:cNvSpPr/>
            <p:nvPr/>
          </p:nvSpPr>
          <p:spPr>
            <a:xfrm>
              <a:off x="3210380" y="404595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1FB512-18A4-4E60-A8A7-0F3B4122D7C8}"/>
                </a:ext>
              </a:extLst>
            </p:cNvPr>
            <p:cNvSpPr/>
            <p:nvPr/>
          </p:nvSpPr>
          <p:spPr>
            <a:xfrm>
              <a:off x="4393716" y="2244118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FE6507A-EAA8-4804-9AC4-7E31755089BA}"/>
                </a:ext>
              </a:extLst>
            </p:cNvPr>
            <p:cNvSpPr/>
            <p:nvPr/>
          </p:nvSpPr>
          <p:spPr>
            <a:xfrm>
              <a:off x="4392414" y="269752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8FE7CBC-686F-47D3-B949-CAD583BF7690}"/>
                </a:ext>
              </a:extLst>
            </p:cNvPr>
            <p:cNvSpPr/>
            <p:nvPr/>
          </p:nvSpPr>
          <p:spPr>
            <a:xfrm>
              <a:off x="4392414" y="3144867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531626E-0DD5-4D84-9F14-42040BA542CC}"/>
                </a:ext>
              </a:extLst>
            </p:cNvPr>
            <p:cNvSpPr/>
            <p:nvPr/>
          </p:nvSpPr>
          <p:spPr>
            <a:xfrm>
              <a:off x="4392414" y="35922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F0623C8-2B45-4317-B34C-14D94450F707}"/>
                </a:ext>
              </a:extLst>
            </p:cNvPr>
            <p:cNvSpPr/>
            <p:nvPr/>
          </p:nvSpPr>
          <p:spPr>
            <a:xfrm>
              <a:off x="4392414" y="4039557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C58D3BF-C526-439A-A4B1-F95D02E13E12}"/>
              </a:ext>
            </a:extLst>
          </p:cNvPr>
          <p:cNvSpPr txBox="1"/>
          <p:nvPr/>
        </p:nvSpPr>
        <p:spPr>
          <a:xfrm>
            <a:off x="5906465" y="2448849"/>
            <a:ext cx="5536014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Display Number 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</a:rPr>
              <a:t>40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78DF44-56BD-41AD-8760-3D38C6F8217A}"/>
              </a:ext>
            </a:extLst>
          </p:cNvPr>
          <p:cNvCxnSpPr>
            <a:cxnSpLocks/>
          </p:cNvCxnSpPr>
          <p:nvPr/>
        </p:nvCxnSpPr>
        <p:spPr>
          <a:xfrm>
            <a:off x="559293" y="4824253"/>
            <a:ext cx="4616981" cy="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A70111-6DBB-47F0-95EF-3E0DC06A6F29}"/>
              </a:ext>
            </a:extLst>
          </p:cNvPr>
          <p:cNvSpPr txBox="1"/>
          <p:nvPr/>
        </p:nvSpPr>
        <p:spPr>
          <a:xfrm>
            <a:off x="1624043" y="4929180"/>
            <a:ext cx="345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Patients’ Numbers &lt;40</a:t>
            </a:r>
          </a:p>
        </p:txBody>
      </p:sp>
    </p:spTree>
    <p:extLst>
      <p:ext uri="{BB962C8B-B14F-4D97-AF65-F5344CB8AC3E}">
        <p14:creationId xmlns:p14="http://schemas.microsoft.com/office/powerpoint/2010/main" val="2273294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BFCF-10DE-4400-9D35-F590DE06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54" y="23895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Proposed Numbering System Explained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73848" y="1690688"/>
            <a:ext cx="4702426" cy="2963344"/>
            <a:chOff x="473848" y="1690688"/>
            <a:chExt cx="4702426" cy="296334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BE65B70-ED59-4CEB-99D7-819B88970D88}"/>
                </a:ext>
              </a:extLst>
            </p:cNvPr>
            <p:cNvSpPr/>
            <p:nvPr/>
          </p:nvSpPr>
          <p:spPr>
            <a:xfrm>
              <a:off x="644079" y="1690688"/>
              <a:ext cx="908990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594C97A-2763-43BD-B478-454EAA9E2715}"/>
                </a:ext>
              </a:extLst>
            </p:cNvPr>
            <p:cNvSpPr/>
            <p:nvPr/>
          </p:nvSpPr>
          <p:spPr>
            <a:xfrm>
              <a:off x="1747190" y="1690688"/>
              <a:ext cx="908990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0477282-4FDE-43F6-8E34-AB3AD7B204D3}"/>
                </a:ext>
              </a:extLst>
            </p:cNvPr>
            <p:cNvSpPr/>
            <p:nvPr/>
          </p:nvSpPr>
          <p:spPr>
            <a:xfrm>
              <a:off x="2919328" y="1690688"/>
              <a:ext cx="908990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33757D9-FFCE-4609-934C-774D3776FB03}"/>
                </a:ext>
              </a:extLst>
            </p:cNvPr>
            <p:cNvSpPr/>
            <p:nvPr/>
          </p:nvSpPr>
          <p:spPr>
            <a:xfrm>
              <a:off x="4091466" y="1690688"/>
              <a:ext cx="908992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4A8AF4-7698-4EF7-B6B6-61B494877677}"/>
                </a:ext>
              </a:extLst>
            </p:cNvPr>
            <p:cNvCxnSpPr>
              <a:cxnSpLocks/>
            </p:cNvCxnSpPr>
            <p:nvPr/>
          </p:nvCxnSpPr>
          <p:spPr>
            <a:xfrm>
              <a:off x="473848" y="2228169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5108EFA-DDDD-4B14-B6E0-62E047E443DF}"/>
                </a:ext>
              </a:extLst>
            </p:cNvPr>
            <p:cNvCxnSpPr>
              <a:cxnSpLocks/>
            </p:cNvCxnSpPr>
            <p:nvPr/>
          </p:nvCxnSpPr>
          <p:spPr>
            <a:xfrm>
              <a:off x="1624043" y="2241199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9C83A92-51A0-497B-A536-4A6109C36EDB}"/>
                </a:ext>
              </a:extLst>
            </p:cNvPr>
            <p:cNvCxnSpPr/>
            <p:nvPr/>
          </p:nvCxnSpPr>
          <p:spPr>
            <a:xfrm>
              <a:off x="2820081" y="2250512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10790CA-4D39-4C6B-B1F6-F899DDC245AB}"/>
                </a:ext>
              </a:extLst>
            </p:cNvPr>
            <p:cNvCxnSpPr/>
            <p:nvPr/>
          </p:nvCxnSpPr>
          <p:spPr>
            <a:xfrm>
              <a:off x="3992204" y="2252370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1702CA6-7C96-4D15-AA4F-BB2BCC9211C6}"/>
                </a:ext>
              </a:extLst>
            </p:cNvPr>
            <p:cNvCxnSpPr/>
            <p:nvPr/>
          </p:nvCxnSpPr>
          <p:spPr>
            <a:xfrm>
              <a:off x="5176274" y="2241201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3798564-AA4B-460B-A48F-F763803B4383}"/>
                </a:ext>
              </a:extLst>
            </p:cNvPr>
            <p:cNvSpPr/>
            <p:nvPr/>
          </p:nvSpPr>
          <p:spPr>
            <a:xfrm>
              <a:off x="838200" y="22505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5B1AE58-4C6C-4CB1-B14E-2C42AB70FC4B}"/>
                </a:ext>
              </a:extLst>
            </p:cNvPr>
            <p:cNvSpPr/>
            <p:nvPr/>
          </p:nvSpPr>
          <p:spPr>
            <a:xfrm>
              <a:off x="836898" y="270391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F0543AD-0AD2-4E24-B963-402A8F412F91}"/>
                </a:ext>
              </a:extLst>
            </p:cNvPr>
            <p:cNvSpPr/>
            <p:nvPr/>
          </p:nvSpPr>
          <p:spPr>
            <a:xfrm>
              <a:off x="836898" y="315126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1913211-9D99-4875-B801-5D96A045A589}"/>
                </a:ext>
              </a:extLst>
            </p:cNvPr>
            <p:cNvSpPr/>
            <p:nvPr/>
          </p:nvSpPr>
          <p:spPr>
            <a:xfrm>
              <a:off x="836898" y="359860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2094D74-5CC0-4B2C-87B5-637FB30635A7}"/>
                </a:ext>
              </a:extLst>
            </p:cNvPr>
            <p:cNvSpPr/>
            <p:nvPr/>
          </p:nvSpPr>
          <p:spPr>
            <a:xfrm>
              <a:off x="2034237" y="22505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9EBC187-BBCC-49B3-803C-960876F19139}"/>
                </a:ext>
              </a:extLst>
            </p:cNvPr>
            <p:cNvSpPr/>
            <p:nvPr/>
          </p:nvSpPr>
          <p:spPr>
            <a:xfrm>
              <a:off x="2032935" y="270391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FF12471-9316-4954-9B98-30F124F4BBC4}"/>
                </a:ext>
              </a:extLst>
            </p:cNvPr>
            <p:cNvSpPr/>
            <p:nvPr/>
          </p:nvSpPr>
          <p:spPr>
            <a:xfrm>
              <a:off x="2032935" y="315126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923891B-09CE-4007-8053-36263BCEB93F}"/>
                </a:ext>
              </a:extLst>
            </p:cNvPr>
            <p:cNvSpPr/>
            <p:nvPr/>
          </p:nvSpPr>
          <p:spPr>
            <a:xfrm>
              <a:off x="2032935" y="359860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E88B4D-7157-4804-92D2-F71FFB09A335}"/>
                </a:ext>
              </a:extLst>
            </p:cNvPr>
            <p:cNvSpPr/>
            <p:nvPr/>
          </p:nvSpPr>
          <p:spPr>
            <a:xfrm>
              <a:off x="2032935" y="404595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C38683A-2C3F-41BC-92BE-CCD9B64CEDFD}"/>
                </a:ext>
              </a:extLst>
            </p:cNvPr>
            <p:cNvSpPr/>
            <p:nvPr/>
          </p:nvSpPr>
          <p:spPr>
            <a:xfrm>
              <a:off x="3211682" y="22505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65AD0FA-5969-4F0F-91D6-531E2D627380}"/>
                </a:ext>
              </a:extLst>
            </p:cNvPr>
            <p:cNvSpPr/>
            <p:nvPr/>
          </p:nvSpPr>
          <p:spPr>
            <a:xfrm>
              <a:off x="3210380" y="270391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450C32-6860-479A-BE24-4892F2757F6C}"/>
                </a:ext>
              </a:extLst>
            </p:cNvPr>
            <p:cNvSpPr/>
            <p:nvPr/>
          </p:nvSpPr>
          <p:spPr>
            <a:xfrm>
              <a:off x="3210380" y="315126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D8A26FC-4B32-49A4-B871-7DA69872A165}"/>
                </a:ext>
              </a:extLst>
            </p:cNvPr>
            <p:cNvSpPr/>
            <p:nvPr/>
          </p:nvSpPr>
          <p:spPr>
            <a:xfrm>
              <a:off x="3210380" y="359860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1D26A5C-377F-40A9-8D8A-AB7366B4A499}"/>
                </a:ext>
              </a:extLst>
            </p:cNvPr>
            <p:cNvSpPr/>
            <p:nvPr/>
          </p:nvSpPr>
          <p:spPr>
            <a:xfrm>
              <a:off x="3210380" y="404595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D1FB512-18A4-4E60-A8A7-0F3B4122D7C8}"/>
                </a:ext>
              </a:extLst>
            </p:cNvPr>
            <p:cNvSpPr/>
            <p:nvPr/>
          </p:nvSpPr>
          <p:spPr>
            <a:xfrm>
              <a:off x="4393716" y="2244118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FE6507A-EAA8-4804-9AC4-7E31755089BA}"/>
                </a:ext>
              </a:extLst>
            </p:cNvPr>
            <p:cNvSpPr/>
            <p:nvPr/>
          </p:nvSpPr>
          <p:spPr>
            <a:xfrm>
              <a:off x="4392414" y="269752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8FE7CBC-686F-47D3-B949-CAD583BF7690}"/>
                </a:ext>
              </a:extLst>
            </p:cNvPr>
            <p:cNvSpPr/>
            <p:nvPr/>
          </p:nvSpPr>
          <p:spPr>
            <a:xfrm>
              <a:off x="4392414" y="3144867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531626E-0DD5-4D84-9F14-42040BA542CC}"/>
                </a:ext>
              </a:extLst>
            </p:cNvPr>
            <p:cNvSpPr/>
            <p:nvPr/>
          </p:nvSpPr>
          <p:spPr>
            <a:xfrm>
              <a:off x="4392414" y="35922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F0623C8-2B45-4317-B34C-14D94450F707}"/>
                </a:ext>
              </a:extLst>
            </p:cNvPr>
            <p:cNvSpPr/>
            <p:nvPr/>
          </p:nvSpPr>
          <p:spPr>
            <a:xfrm>
              <a:off x="4392414" y="4039557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C58D3BF-C526-439A-A4B1-F95D02E13E12}"/>
              </a:ext>
            </a:extLst>
          </p:cNvPr>
          <p:cNvSpPr txBox="1"/>
          <p:nvPr/>
        </p:nvSpPr>
        <p:spPr>
          <a:xfrm>
            <a:off x="5906465" y="2455243"/>
            <a:ext cx="5536014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Display Number 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885092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3BFCF-10DE-4400-9D35-F590DE068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79" y="202473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Proposed Numbering System Explained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58D3BF-C526-439A-A4B1-F95D02E13E12}"/>
              </a:ext>
            </a:extLst>
          </p:cNvPr>
          <p:cNvSpPr txBox="1"/>
          <p:nvPr/>
        </p:nvSpPr>
        <p:spPr>
          <a:xfrm>
            <a:off x="5906465" y="2448849"/>
            <a:ext cx="5536014" cy="175432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Display Number </a:t>
            </a:r>
          </a:p>
          <a:p>
            <a:pPr algn="ctr"/>
            <a:r>
              <a:rPr lang="en-US" sz="5400" dirty="0">
                <a:solidFill>
                  <a:schemeClr val="tx1"/>
                </a:solidFill>
              </a:rPr>
              <a:t>41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73848" y="1690688"/>
            <a:ext cx="4702426" cy="3129844"/>
            <a:chOff x="473848" y="1690688"/>
            <a:chExt cx="4702426" cy="31298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BE65B70-ED59-4CEB-99D7-819B88970D88}"/>
                </a:ext>
              </a:extLst>
            </p:cNvPr>
            <p:cNvSpPr/>
            <p:nvPr/>
          </p:nvSpPr>
          <p:spPr>
            <a:xfrm>
              <a:off x="644079" y="1690688"/>
              <a:ext cx="908990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94C97A-2763-43BD-B478-454EAA9E2715}"/>
                </a:ext>
              </a:extLst>
            </p:cNvPr>
            <p:cNvSpPr/>
            <p:nvPr/>
          </p:nvSpPr>
          <p:spPr>
            <a:xfrm>
              <a:off x="1747190" y="1690688"/>
              <a:ext cx="908990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0477282-4FDE-43F6-8E34-AB3AD7B204D3}"/>
                </a:ext>
              </a:extLst>
            </p:cNvPr>
            <p:cNvSpPr/>
            <p:nvPr/>
          </p:nvSpPr>
          <p:spPr>
            <a:xfrm>
              <a:off x="2919328" y="1690688"/>
              <a:ext cx="908990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33757D9-FFCE-4609-934C-774D3776FB03}"/>
                </a:ext>
              </a:extLst>
            </p:cNvPr>
            <p:cNvSpPr/>
            <p:nvPr/>
          </p:nvSpPr>
          <p:spPr>
            <a:xfrm>
              <a:off x="4091466" y="1690688"/>
              <a:ext cx="908992" cy="4133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4A8AF4-7698-4EF7-B6B6-61B494877677}"/>
                </a:ext>
              </a:extLst>
            </p:cNvPr>
            <p:cNvCxnSpPr>
              <a:cxnSpLocks/>
            </p:cNvCxnSpPr>
            <p:nvPr/>
          </p:nvCxnSpPr>
          <p:spPr>
            <a:xfrm>
              <a:off x="473848" y="2228169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108EFA-DDDD-4B14-B6E0-62E047E443DF}"/>
                </a:ext>
              </a:extLst>
            </p:cNvPr>
            <p:cNvCxnSpPr>
              <a:cxnSpLocks/>
            </p:cNvCxnSpPr>
            <p:nvPr/>
          </p:nvCxnSpPr>
          <p:spPr>
            <a:xfrm>
              <a:off x="1624043" y="2241199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9C83A92-51A0-497B-A536-4A6109C36EDB}"/>
                </a:ext>
              </a:extLst>
            </p:cNvPr>
            <p:cNvCxnSpPr/>
            <p:nvPr/>
          </p:nvCxnSpPr>
          <p:spPr>
            <a:xfrm>
              <a:off x="2820081" y="2250512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10790CA-4D39-4C6B-B1F6-F899DDC245AB}"/>
                </a:ext>
              </a:extLst>
            </p:cNvPr>
            <p:cNvCxnSpPr/>
            <p:nvPr/>
          </p:nvCxnSpPr>
          <p:spPr>
            <a:xfrm>
              <a:off x="3992204" y="2252370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1702CA6-7C96-4D15-AA4F-BB2BCC9211C6}"/>
                </a:ext>
              </a:extLst>
            </p:cNvPr>
            <p:cNvCxnSpPr/>
            <p:nvPr/>
          </p:nvCxnSpPr>
          <p:spPr>
            <a:xfrm>
              <a:off x="5176274" y="2241201"/>
              <a:ext cx="0" cy="240166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798564-AA4B-460B-A48F-F763803B4383}"/>
                </a:ext>
              </a:extLst>
            </p:cNvPr>
            <p:cNvSpPr/>
            <p:nvPr/>
          </p:nvSpPr>
          <p:spPr>
            <a:xfrm>
              <a:off x="838200" y="22505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5B1AE58-4C6C-4CB1-B14E-2C42AB70FC4B}"/>
                </a:ext>
              </a:extLst>
            </p:cNvPr>
            <p:cNvSpPr/>
            <p:nvPr/>
          </p:nvSpPr>
          <p:spPr>
            <a:xfrm>
              <a:off x="836898" y="270391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F0543AD-0AD2-4E24-B963-402A8F412F91}"/>
                </a:ext>
              </a:extLst>
            </p:cNvPr>
            <p:cNvSpPr/>
            <p:nvPr/>
          </p:nvSpPr>
          <p:spPr>
            <a:xfrm>
              <a:off x="836898" y="315126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1913211-9D99-4875-B801-5D96A045A589}"/>
                </a:ext>
              </a:extLst>
            </p:cNvPr>
            <p:cNvSpPr/>
            <p:nvPr/>
          </p:nvSpPr>
          <p:spPr>
            <a:xfrm>
              <a:off x="836898" y="359860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F4F2B86-2D8C-46CA-9FAD-E5A16BC1861B}"/>
                </a:ext>
              </a:extLst>
            </p:cNvPr>
            <p:cNvSpPr/>
            <p:nvPr/>
          </p:nvSpPr>
          <p:spPr>
            <a:xfrm>
              <a:off x="836898" y="404595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2094D74-5CC0-4B2C-87B5-637FB30635A7}"/>
                </a:ext>
              </a:extLst>
            </p:cNvPr>
            <p:cNvSpPr/>
            <p:nvPr/>
          </p:nvSpPr>
          <p:spPr>
            <a:xfrm>
              <a:off x="2034237" y="22505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9EBC187-BBCC-49B3-803C-960876F19139}"/>
                </a:ext>
              </a:extLst>
            </p:cNvPr>
            <p:cNvSpPr/>
            <p:nvPr/>
          </p:nvSpPr>
          <p:spPr>
            <a:xfrm>
              <a:off x="2032935" y="270391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FF12471-9316-4954-9B98-30F124F4BBC4}"/>
                </a:ext>
              </a:extLst>
            </p:cNvPr>
            <p:cNvSpPr/>
            <p:nvPr/>
          </p:nvSpPr>
          <p:spPr>
            <a:xfrm>
              <a:off x="2032935" y="315126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923891B-09CE-4007-8053-36263BCEB93F}"/>
                </a:ext>
              </a:extLst>
            </p:cNvPr>
            <p:cNvSpPr/>
            <p:nvPr/>
          </p:nvSpPr>
          <p:spPr>
            <a:xfrm>
              <a:off x="2032935" y="359860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E88B4D-7157-4804-92D2-F71FFB09A335}"/>
                </a:ext>
              </a:extLst>
            </p:cNvPr>
            <p:cNvSpPr/>
            <p:nvPr/>
          </p:nvSpPr>
          <p:spPr>
            <a:xfrm>
              <a:off x="2032935" y="404595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C38683A-2C3F-41BC-92BE-CCD9B64CEDFD}"/>
                </a:ext>
              </a:extLst>
            </p:cNvPr>
            <p:cNvSpPr/>
            <p:nvPr/>
          </p:nvSpPr>
          <p:spPr>
            <a:xfrm>
              <a:off x="3211682" y="22505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65AD0FA-5969-4F0F-91D6-531E2D627380}"/>
                </a:ext>
              </a:extLst>
            </p:cNvPr>
            <p:cNvSpPr/>
            <p:nvPr/>
          </p:nvSpPr>
          <p:spPr>
            <a:xfrm>
              <a:off x="3210380" y="270391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8450C32-6860-479A-BE24-4892F2757F6C}"/>
                </a:ext>
              </a:extLst>
            </p:cNvPr>
            <p:cNvSpPr/>
            <p:nvPr/>
          </p:nvSpPr>
          <p:spPr>
            <a:xfrm>
              <a:off x="3210380" y="315126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8D8A26FC-4B32-49A4-B871-7DA69872A165}"/>
                </a:ext>
              </a:extLst>
            </p:cNvPr>
            <p:cNvSpPr/>
            <p:nvPr/>
          </p:nvSpPr>
          <p:spPr>
            <a:xfrm>
              <a:off x="3210380" y="359860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1D26A5C-377F-40A9-8D8A-AB7366B4A499}"/>
                </a:ext>
              </a:extLst>
            </p:cNvPr>
            <p:cNvSpPr/>
            <p:nvPr/>
          </p:nvSpPr>
          <p:spPr>
            <a:xfrm>
              <a:off x="3210380" y="4045951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D1FB512-18A4-4E60-A8A7-0F3B4122D7C8}"/>
                </a:ext>
              </a:extLst>
            </p:cNvPr>
            <p:cNvSpPr/>
            <p:nvPr/>
          </p:nvSpPr>
          <p:spPr>
            <a:xfrm>
              <a:off x="4393716" y="2244118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FE6507A-EAA8-4804-9AC4-7E31755089BA}"/>
                </a:ext>
              </a:extLst>
            </p:cNvPr>
            <p:cNvSpPr/>
            <p:nvPr/>
          </p:nvSpPr>
          <p:spPr>
            <a:xfrm>
              <a:off x="4392414" y="269752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8FE7CBC-686F-47D3-B949-CAD583BF7690}"/>
                </a:ext>
              </a:extLst>
            </p:cNvPr>
            <p:cNvSpPr/>
            <p:nvPr/>
          </p:nvSpPr>
          <p:spPr>
            <a:xfrm>
              <a:off x="4392414" y="3144867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531626E-0DD5-4D84-9F14-42040BA542CC}"/>
                </a:ext>
              </a:extLst>
            </p:cNvPr>
            <p:cNvSpPr/>
            <p:nvPr/>
          </p:nvSpPr>
          <p:spPr>
            <a:xfrm>
              <a:off x="4392414" y="3592212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F0623C8-2B45-4317-B34C-14D94450F707}"/>
                </a:ext>
              </a:extLst>
            </p:cNvPr>
            <p:cNvSpPr/>
            <p:nvPr/>
          </p:nvSpPr>
          <p:spPr>
            <a:xfrm>
              <a:off x="4392414" y="4039557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F4F2B86-2D8C-46CA-9FAD-E5A16BC1861B}"/>
                </a:ext>
              </a:extLst>
            </p:cNvPr>
            <p:cNvSpPr/>
            <p:nvPr/>
          </p:nvSpPr>
          <p:spPr>
            <a:xfrm>
              <a:off x="836898" y="4493296"/>
              <a:ext cx="321300" cy="32723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D24A5-85BE-4834-AFC7-A355278CC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42" y="258593"/>
            <a:ext cx="10918794" cy="1325563"/>
          </a:xfrm>
        </p:spPr>
        <p:txBody>
          <a:bodyPr>
            <a:noAutofit/>
          </a:bodyPr>
          <a:lstStyle/>
          <a:p>
            <a:r>
              <a:rPr lang="en-AU" sz="5400" b="1" dirty="0"/>
              <a:t>Distribution of Numbers Among Clinics</a:t>
            </a:r>
            <a:endParaRPr lang="en-US" sz="5400" b="1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13A34D2-FCAD-43A4-98C6-0CB16E1EC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388941"/>
              </p:ext>
            </p:extLst>
          </p:nvPr>
        </p:nvGraphicFramePr>
        <p:xfrm>
          <a:off x="3926879" y="2206626"/>
          <a:ext cx="4208477" cy="347910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99310">
                  <a:extLst>
                    <a:ext uri="{9D8B030D-6E8A-4147-A177-3AD203B41FA5}">
                      <a16:colId xmlns:a16="http://schemas.microsoft.com/office/drawing/2014/main" val="109212599"/>
                    </a:ext>
                  </a:extLst>
                </a:gridCol>
                <a:gridCol w="2109167">
                  <a:extLst>
                    <a:ext uri="{9D8B030D-6E8A-4147-A177-3AD203B41FA5}">
                      <a16:colId xmlns:a16="http://schemas.microsoft.com/office/drawing/2014/main" val="2990379006"/>
                    </a:ext>
                  </a:extLst>
                </a:gridCol>
              </a:tblGrid>
              <a:tr h="892808">
                <a:tc>
                  <a:txBody>
                    <a:bodyPr/>
                    <a:lstStyle/>
                    <a:p>
                      <a:r>
                        <a:rPr lang="en-US" dirty="0"/>
                        <a:t>Clinic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No. of Patients per day(not real)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204076"/>
                  </a:ext>
                </a:extLst>
              </a:tr>
              <a:tr h="517260">
                <a:tc>
                  <a:txBody>
                    <a:bodyPr/>
                    <a:lstStyle/>
                    <a:p>
                      <a:r>
                        <a:rPr lang="en-US" dirty="0"/>
                        <a:t>Cardio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851269"/>
                  </a:ext>
                </a:extLst>
              </a:tr>
              <a:tr h="517260">
                <a:tc>
                  <a:txBody>
                    <a:bodyPr/>
                    <a:lstStyle/>
                    <a:p>
                      <a:r>
                        <a:rPr lang="en-US" dirty="0"/>
                        <a:t>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034006"/>
                  </a:ext>
                </a:extLst>
              </a:tr>
              <a:tr h="517260">
                <a:tc>
                  <a:txBody>
                    <a:bodyPr/>
                    <a:lstStyle/>
                    <a:p>
                      <a:r>
                        <a:rPr lang="en-US" dirty="0"/>
                        <a:t>Skin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486893"/>
                  </a:ext>
                </a:extLst>
              </a:tr>
              <a:tr h="517260">
                <a:tc>
                  <a:txBody>
                    <a:bodyPr/>
                    <a:lstStyle/>
                    <a:p>
                      <a:r>
                        <a:rPr lang="en-US" dirty="0"/>
                        <a:t>Kidney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199990"/>
                  </a:ext>
                </a:extLst>
              </a:tr>
              <a:tr h="517260">
                <a:tc>
                  <a:txBody>
                    <a:bodyPr/>
                    <a:lstStyle/>
                    <a:p>
                      <a:r>
                        <a:rPr lang="en-US" dirty="0"/>
                        <a:t>Neuro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337235"/>
                  </a:ext>
                </a:extLst>
              </a:tr>
            </a:tbl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77A4719-990F-45E6-BB58-7A86A8CE8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2352236"/>
              </p:ext>
            </p:extLst>
          </p:nvPr>
        </p:nvGraphicFramePr>
        <p:xfrm>
          <a:off x="0" y="1662285"/>
          <a:ext cx="4704857" cy="41691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548551"/>
              </p:ext>
            </p:extLst>
          </p:nvPr>
        </p:nvGraphicFramePr>
        <p:xfrm>
          <a:off x="8857381" y="1479982"/>
          <a:ext cx="2439510" cy="49323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755">
                  <a:extLst>
                    <a:ext uri="{9D8B030D-6E8A-4147-A177-3AD203B41FA5}">
                      <a16:colId xmlns:a16="http://schemas.microsoft.com/office/drawing/2014/main" val="2964495090"/>
                    </a:ext>
                  </a:extLst>
                </a:gridCol>
                <a:gridCol w="1219755">
                  <a:extLst>
                    <a:ext uri="{9D8B030D-6E8A-4147-A177-3AD203B41FA5}">
                      <a16:colId xmlns:a16="http://schemas.microsoft.com/office/drawing/2014/main" val="3944723116"/>
                    </a:ext>
                  </a:extLst>
                </a:gridCol>
              </a:tblGrid>
              <a:tr h="3794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Clinic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65045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/>
                        <a:t>Cardiology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1-5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844691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Kidney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6-10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027852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/>
                        <a:t>Skin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11-15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2534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Kidney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16-20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4852519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/>
                        <a:t>Neuro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21-25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238937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/>
                        <a:t>Cardiology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26-30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702827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Kidney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31-35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9213079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/>
                        <a:t>Skin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36-41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8788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/>
                        <a:t>Kidney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41-45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473170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/>
                        <a:t>ENT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46-50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994082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/>
                        <a:t>Cardiology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51-55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109654"/>
                  </a:ext>
                </a:extLst>
              </a:tr>
              <a:tr h="379415">
                <a:tc>
                  <a:txBody>
                    <a:bodyPr/>
                    <a:lstStyle/>
                    <a:p>
                      <a:r>
                        <a:rPr lang="en-US" dirty="0"/>
                        <a:t>Kidney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56-60</a:t>
                      </a:r>
                      <a:endParaRPr 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577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9781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7B7F-C155-4408-8FC8-5C50FE126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49" y="2443457"/>
            <a:ext cx="3569652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Questions?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b="8982"/>
          <a:stretch/>
        </p:blipFill>
        <p:spPr>
          <a:xfrm>
            <a:off x="6456997" y="894293"/>
            <a:ext cx="4988243" cy="501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30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796" y="1754960"/>
            <a:ext cx="8985083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Introduce a Doctor, Pharmacists communication system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	Instead of the cardboard prescription</a:t>
            </a:r>
          </a:p>
          <a:p>
            <a:pPr marL="0" indent="0">
              <a:buNone/>
            </a:pPr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Special arrangement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	Isolate OPD and Clinics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	Add separate Pharmacies to the Clinic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072" y="594360"/>
            <a:ext cx="9127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Phase 2: Linking a Database</a:t>
            </a:r>
          </a:p>
        </p:txBody>
      </p:sp>
    </p:spTree>
    <p:extLst>
      <p:ext uri="{BB962C8B-B14F-4D97-AF65-F5344CB8AC3E}">
        <p14:creationId xmlns:p14="http://schemas.microsoft.com/office/powerpoint/2010/main" val="85067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0DCB-F177-4417-8FD4-9563070AA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645" y="283112"/>
            <a:ext cx="3069265" cy="1029530"/>
          </a:xfrm>
        </p:spPr>
        <p:txBody>
          <a:bodyPr>
            <a:normAutofit/>
          </a:bodyPr>
          <a:lstStyle/>
          <a:p>
            <a:r>
              <a:rPr lang="en-US" sz="5400" b="1" dirty="0">
                <a:latin typeface="Calibri" panose="020F0502020204030204" pitchFamily="34" charset="0"/>
              </a:rPr>
              <a:t>Problem</a:t>
            </a:r>
            <a:r>
              <a:rPr lang="en-US" sz="5400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B3121-13DA-42F7-B19B-E989F4192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200" y="1597377"/>
            <a:ext cx="6927678" cy="41670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There are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long queues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at the pharmacy  (specially for the clinical section) and patients have to wait about 3 hours at those queues.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Spacings are covered by long queues. This creates a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rush in the building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and obstructs other activities</a:t>
            </a:r>
          </a:p>
          <a:p>
            <a:pPr marL="457200" lvl="1" indent="0">
              <a:buNone/>
            </a:pPr>
            <a:endParaRPr lang="en-US" sz="2600" dirty="0"/>
          </a:p>
        </p:txBody>
      </p:sp>
      <p:pic>
        <p:nvPicPr>
          <p:cNvPr id="7" name="Picture 6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761CE2A1-22A2-482C-80EC-98949298E2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6413" r="15088" b="-1"/>
          <a:stretch/>
        </p:blipFill>
        <p:spPr>
          <a:xfrm>
            <a:off x="7708913" y="3993949"/>
            <a:ext cx="3494466" cy="2504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F38319EF-6B35-47DC-9195-7780ABD083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3385" r="8116" b="-1"/>
          <a:stretch/>
        </p:blipFill>
        <p:spPr>
          <a:xfrm>
            <a:off x="7708913" y="1102966"/>
            <a:ext cx="3494466" cy="25040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085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86EB-CF51-45C8-8CC9-A84B6D93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2198" y="211671"/>
            <a:ext cx="11733915" cy="61578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Doctor-Pharmacist Communication System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066E96-7D84-47D9-8A5F-5E076BB8ADEC}"/>
              </a:ext>
            </a:extLst>
          </p:cNvPr>
          <p:cNvSpPr txBox="1"/>
          <p:nvPr/>
        </p:nvSpPr>
        <p:spPr>
          <a:xfrm>
            <a:off x="7343515" y="5359399"/>
            <a:ext cx="1000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Clinic 3</a:t>
            </a:r>
          </a:p>
        </p:txBody>
      </p:sp>
      <p:sp>
        <p:nvSpPr>
          <p:cNvPr id="73" name="Star: 12 Points 72">
            <a:extLst>
              <a:ext uri="{FF2B5EF4-FFF2-40B4-BE49-F238E27FC236}">
                <a16:creationId xmlns:a16="http://schemas.microsoft.com/office/drawing/2014/main" id="{1045F326-A154-40B1-93D0-16369C59D3F8}"/>
              </a:ext>
            </a:extLst>
          </p:cNvPr>
          <p:cNvSpPr/>
          <p:nvPr/>
        </p:nvSpPr>
        <p:spPr>
          <a:xfrm>
            <a:off x="7039110" y="827456"/>
            <a:ext cx="2289755" cy="1509818"/>
          </a:xfrm>
          <a:prstGeom prst="star12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time process</a:t>
            </a:r>
          </a:p>
        </p:txBody>
      </p:sp>
      <p:pic>
        <p:nvPicPr>
          <p:cNvPr id="78" name="Picture 7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2E0733-C040-4862-A318-0AA10AEC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5398" y="2508144"/>
            <a:ext cx="3182515" cy="412080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9B12165-4FF7-4145-9CE4-D94C6FE12921}"/>
              </a:ext>
            </a:extLst>
          </p:cNvPr>
          <p:cNvSpPr txBox="1"/>
          <p:nvPr/>
        </p:nvSpPr>
        <p:spPr>
          <a:xfrm>
            <a:off x="8601784" y="3636935"/>
            <a:ext cx="2815190" cy="1631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i="1" dirty="0"/>
              <a:t>Clinic Name</a:t>
            </a:r>
          </a:p>
          <a:p>
            <a:r>
              <a:rPr lang="en-US" sz="2000" i="1" dirty="0"/>
              <a:t>Index</a:t>
            </a:r>
          </a:p>
          <a:p>
            <a:r>
              <a:rPr lang="en-US" sz="2000" i="1" dirty="0"/>
              <a:t>Name of the Patient</a:t>
            </a:r>
          </a:p>
          <a:p>
            <a:endParaRPr lang="en-US" sz="2000" i="1" dirty="0"/>
          </a:p>
          <a:p>
            <a:r>
              <a:rPr lang="en-US" sz="2000" i="1" dirty="0"/>
              <a:t>Medicine 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2286547-4E7B-4004-800A-CDD83BEB0109}"/>
              </a:ext>
            </a:extLst>
          </p:cNvPr>
          <p:cNvGrpSpPr/>
          <p:nvPr/>
        </p:nvGrpSpPr>
        <p:grpSpPr>
          <a:xfrm>
            <a:off x="287543" y="1448624"/>
            <a:ext cx="7439566" cy="5318129"/>
            <a:chOff x="731423" y="1430336"/>
            <a:chExt cx="7439566" cy="5318129"/>
          </a:xfrm>
        </p:grpSpPr>
        <p:pic>
          <p:nvPicPr>
            <p:cNvPr id="5" name="Picture 4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D7BA1B7F-DAD5-46BF-A434-8D0B2B5EA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395" y="1761891"/>
              <a:ext cx="1000125" cy="1000125"/>
            </a:xfrm>
            <a:prstGeom prst="rect">
              <a:avLst/>
            </a:prstGeom>
          </p:spPr>
        </p:pic>
        <p:pic>
          <p:nvPicPr>
            <p:cNvPr id="7" name="Picture 6" descr="A picture containing electronics, computer, table, keyboard&#10;&#10;Description automatically generated">
              <a:extLst>
                <a:ext uri="{FF2B5EF4-FFF2-40B4-BE49-F238E27FC236}">
                  <a16:creationId xmlns:a16="http://schemas.microsoft.com/office/drawing/2014/main" id="{269992B3-4683-4D49-960E-63BBDA830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015" y="3429000"/>
              <a:ext cx="1398335" cy="1010297"/>
            </a:xfrm>
            <a:prstGeom prst="rect">
              <a:avLst/>
            </a:prstGeom>
          </p:spPr>
        </p:pic>
        <p:pic>
          <p:nvPicPr>
            <p:cNvPr id="8" name="Picture 7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943ED951-DB7C-4838-9CF2-AF274D030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423" y="2039937"/>
              <a:ext cx="1000125" cy="1000125"/>
            </a:xfrm>
            <a:prstGeom prst="rect">
              <a:avLst/>
            </a:prstGeom>
          </p:spPr>
        </p:pic>
        <p:pic>
          <p:nvPicPr>
            <p:cNvPr id="9" name="Picture 8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EFF79BA0-CE32-4BB8-A134-DA917D007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7015" y="1430336"/>
              <a:ext cx="1000125" cy="1000125"/>
            </a:xfrm>
            <a:prstGeom prst="rect">
              <a:avLst/>
            </a:prstGeom>
          </p:spPr>
        </p:pic>
        <p:pic>
          <p:nvPicPr>
            <p:cNvPr id="10" name="Picture 9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6D0573C4-0DA1-4F17-B757-42DB79E7D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6826" y="4249738"/>
              <a:ext cx="1000125" cy="1000125"/>
            </a:xfrm>
            <a:prstGeom prst="rect">
              <a:avLst/>
            </a:prstGeom>
          </p:spPr>
        </p:pic>
        <p:pic>
          <p:nvPicPr>
            <p:cNvPr id="11" name="Picture 10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9097846B-FC48-4CAD-8940-094336D6C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2025" y="4859337"/>
              <a:ext cx="1000125" cy="1000125"/>
            </a:xfrm>
            <a:prstGeom prst="rect">
              <a:avLst/>
            </a:prstGeom>
          </p:spPr>
        </p:pic>
        <p:pic>
          <p:nvPicPr>
            <p:cNvPr id="12" name="Picture 11" descr="A close up of a computer&#10;&#10;Description automatically generated">
              <a:extLst>
                <a:ext uri="{FF2B5EF4-FFF2-40B4-BE49-F238E27FC236}">
                  <a16:creationId xmlns:a16="http://schemas.microsoft.com/office/drawing/2014/main" id="{2FFB1929-A25F-4A0C-82A1-C44A56D27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5748340"/>
              <a:ext cx="1000125" cy="100012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15CE09-A74C-44C3-9C33-3034D16AF960}"/>
                </a:ext>
              </a:extLst>
            </p:cNvPr>
            <p:cNvSpPr txBox="1"/>
            <p:nvPr/>
          </p:nvSpPr>
          <p:spPr>
            <a:xfrm>
              <a:off x="3806074" y="4367571"/>
              <a:ext cx="1259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Pharmacy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66EE3C-CCAF-4207-8A44-A02596AC0F91}"/>
                </a:ext>
              </a:extLst>
            </p:cNvPr>
            <p:cNvSpPr txBox="1"/>
            <p:nvPr/>
          </p:nvSpPr>
          <p:spPr>
            <a:xfrm>
              <a:off x="4256357" y="1791903"/>
              <a:ext cx="1000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Clinic 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9FFA06-BFB5-4986-A21C-DEDAB7CA6F2D}"/>
                </a:ext>
              </a:extLst>
            </p:cNvPr>
            <p:cNvSpPr txBox="1"/>
            <p:nvPr/>
          </p:nvSpPr>
          <p:spPr>
            <a:xfrm>
              <a:off x="816286" y="2886589"/>
              <a:ext cx="769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OPD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4108B68-96F2-4580-A908-241FE60C1BB9}"/>
                </a:ext>
              </a:extLst>
            </p:cNvPr>
            <p:cNvSpPr txBox="1"/>
            <p:nvPr/>
          </p:nvSpPr>
          <p:spPr>
            <a:xfrm>
              <a:off x="1072233" y="5784333"/>
              <a:ext cx="1000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Clinic 5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F91E6EB-43FB-4FA1-BE2C-FCEECBA4C061}"/>
                </a:ext>
              </a:extLst>
            </p:cNvPr>
            <p:cNvSpPr txBox="1"/>
            <p:nvPr/>
          </p:nvSpPr>
          <p:spPr>
            <a:xfrm>
              <a:off x="4859160" y="6248400"/>
              <a:ext cx="1000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Clinic 4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8E3EC4-D9C3-4734-A0B7-1C63BC5A9E1F}"/>
                </a:ext>
              </a:extLst>
            </p:cNvPr>
            <p:cNvSpPr txBox="1"/>
            <p:nvPr/>
          </p:nvSpPr>
          <p:spPr>
            <a:xfrm>
              <a:off x="6843452" y="2186570"/>
              <a:ext cx="1000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Clinic 2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5DBA0B7-5EC5-4E90-ABAD-866E767391EF}"/>
                </a:ext>
              </a:extLst>
            </p:cNvPr>
            <p:cNvGrpSpPr/>
            <p:nvPr/>
          </p:nvGrpSpPr>
          <p:grpSpPr>
            <a:xfrm rot="1625247">
              <a:off x="1631123" y="3347626"/>
              <a:ext cx="1327177" cy="173079"/>
              <a:chOff x="1678760" y="3146522"/>
              <a:chExt cx="1327177" cy="17307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4A3D6E3-8EDF-49B5-96F3-107FD329A667}"/>
                  </a:ext>
                </a:extLst>
              </p:cNvPr>
              <p:cNvSpPr/>
              <p:nvPr/>
            </p:nvSpPr>
            <p:spPr>
              <a:xfrm>
                <a:off x="1678760" y="3210202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1DEC53-E482-4431-81CB-8BC603DF0706}"/>
                  </a:ext>
                </a:extLst>
              </p:cNvPr>
              <p:cNvSpPr/>
              <p:nvPr/>
            </p:nvSpPr>
            <p:spPr>
              <a:xfrm>
                <a:off x="1919937" y="3211679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FBA4E68-5BB9-4C39-8D7A-8C1232740201}"/>
                  </a:ext>
                </a:extLst>
              </p:cNvPr>
              <p:cNvSpPr/>
              <p:nvPr/>
            </p:nvSpPr>
            <p:spPr>
              <a:xfrm>
                <a:off x="2168511" y="3211680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412A1BE-1539-4F3F-9F6E-56E6E4784F9F}"/>
                  </a:ext>
                </a:extLst>
              </p:cNvPr>
              <p:cNvSpPr/>
              <p:nvPr/>
            </p:nvSpPr>
            <p:spPr>
              <a:xfrm>
                <a:off x="2408205" y="3211681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33C6198-95DB-4A52-B606-3F81B8911F9B}"/>
                  </a:ext>
                </a:extLst>
              </p:cNvPr>
              <p:cNvSpPr/>
              <p:nvPr/>
            </p:nvSpPr>
            <p:spPr>
              <a:xfrm>
                <a:off x="2639028" y="3211679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L-Shape 28">
                <a:extLst>
                  <a:ext uri="{FF2B5EF4-FFF2-40B4-BE49-F238E27FC236}">
                    <a16:creationId xmlns:a16="http://schemas.microsoft.com/office/drawing/2014/main" id="{6A9ED83F-8957-42D7-990D-D210025AB87A}"/>
                  </a:ext>
                </a:extLst>
              </p:cNvPr>
              <p:cNvSpPr/>
              <p:nvPr/>
            </p:nvSpPr>
            <p:spPr>
              <a:xfrm rot="13323249">
                <a:off x="2838142" y="3146522"/>
                <a:ext cx="167795" cy="173079"/>
              </a:xfrm>
              <a:prstGeom prst="corner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E42B2FA-B30B-41F3-ABCF-7268ADAE88CF}"/>
                </a:ext>
              </a:extLst>
            </p:cNvPr>
            <p:cNvGrpSpPr/>
            <p:nvPr/>
          </p:nvGrpSpPr>
          <p:grpSpPr>
            <a:xfrm rot="20035105">
              <a:off x="2036489" y="4696415"/>
              <a:ext cx="1327177" cy="173079"/>
              <a:chOff x="1678760" y="3146522"/>
              <a:chExt cx="1327177" cy="17307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105EDE9-7277-4A38-BEC4-4464B0F71ED3}"/>
                  </a:ext>
                </a:extLst>
              </p:cNvPr>
              <p:cNvSpPr/>
              <p:nvPr/>
            </p:nvSpPr>
            <p:spPr>
              <a:xfrm>
                <a:off x="1678760" y="3210202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973017-F9E1-4A21-BDDE-DF3F37220E8D}"/>
                  </a:ext>
                </a:extLst>
              </p:cNvPr>
              <p:cNvSpPr/>
              <p:nvPr/>
            </p:nvSpPr>
            <p:spPr>
              <a:xfrm>
                <a:off x="1919937" y="3211679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5EDF691-3D5C-432F-B616-D3E58E01AC10}"/>
                  </a:ext>
                </a:extLst>
              </p:cNvPr>
              <p:cNvSpPr/>
              <p:nvPr/>
            </p:nvSpPr>
            <p:spPr>
              <a:xfrm>
                <a:off x="2168511" y="3211680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852B3AC-E0CF-4154-A368-DBB364BFED23}"/>
                  </a:ext>
                </a:extLst>
              </p:cNvPr>
              <p:cNvSpPr/>
              <p:nvPr/>
            </p:nvSpPr>
            <p:spPr>
              <a:xfrm>
                <a:off x="2408205" y="3211681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F974F80-DD04-413F-B497-B5ED44FD1EDA}"/>
                  </a:ext>
                </a:extLst>
              </p:cNvPr>
              <p:cNvSpPr/>
              <p:nvPr/>
            </p:nvSpPr>
            <p:spPr>
              <a:xfrm>
                <a:off x="2639028" y="3211679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L-Shape 36">
                <a:extLst>
                  <a:ext uri="{FF2B5EF4-FFF2-40B4-BE49-F238E27FC236}">
                    <a16:creationId xmlns:a16="http://schemas.microsoft.com/office/drawing/2014/main" id="{8C6B3EBD-A60E-44DA-99CF-09AE22C9B62C}"/>
                  </a:ext>
                </a:extLst>
              </p:cNvPr>
              <p:cNvSpPr/>
              <p:nvPr/>
            </p:nvSpPr>
            <p:spPr>
              <a:xfrm rot="13323249">
                <a:off x="2838142" y="3146522"/>
                <a:ext cx="167795" cy="173079"/>
              </a:xfrm>
              <a:prstGeom prst="corner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8E73D7C-5158-47B7-BF72-327677DB52C9}"/>
                </a:ext>
              </a:extLst>
            </p:cNvPr>
            <p:cNvGrpSpPr/>
            <p:nvPr/>
          </p:nvGrpSpPr>
          <p:grpSpPr>
            <a:xfrm rot="8555011">
              <a:off x="4744308" y="3156248"/>
              <a:ext cx="1327177" cy="173079"/>
              <a:chOff x="1678760" y="3146522"/>
              <a:chExt cx="1327177" cy="173079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BDB601D-64E6-4CBC-A581-E44912627426}"/>
                  </a:ext>
                </a:extLst>
              </p:cNvPr>
              <p:cNvSpPr/>
              <p:nvPr/>
            </p:nvSpPr>
            <p:spPr>
              <a:xfrm>
                <a:off x="1678760" y="3210202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3963538-AF9E-455A-A6E3-A32D39A0A4C1}"/>
                  </a:ext>
                </a:extLst>
              </p:cNvPr>
              <p:cNvSpPr/>
              <p:nvPr/>
            </p:nvSpPr>
            <p:spPr>
              <a:xfrm>
                <a:off x="1919937" y="3211679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6CAB9BE-2C4C-458F-AB46-77FEBD4C7DA3}"/>
                  </a:ext>
                </a:extLst>
              </p:cNvPr>
              <p:cNvSpPr/>
              <p:nvPr/>
            </p:nvSpPr>
            <p:spPr>
              <a:xfrm>
                <a:off x="2168511" y="3211680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568070F-787A-4083-85EE-5110CDA38E08}"/>
                  </a:ext>
                </a:extLst>
              </p:cNvPr>
              <p:cNvSpPr/>
              <p:nvPr/>
            </p:nvSpPr>
            <p:spPr>
              <a:xfrm>
                <a:off x="2408205" y="3211681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F647ADE-2A2C-47A7-9365-EF90FE802F67}"/>
                  </a:ext>
                </a:extLst>
              </p:cNvPr>
              <p:cNvSpPr/>
              <p:nvPr/>
            </p:nvSpPr>
            <p:spPr>
              <a:xfrm>
                <a:off x="2639028" y="3211679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L-Shape 43">
                <a:extLst>
                  <a:ext uri="{FF2B5EF4-FFF2-40B4-BE49-F238E27FC236}">
                    <a16:creationId xmlns:a16="http://schemas.microsoft.com/office/drawing/2014/main" id="{2251DE08-C78E-47DE-B939-A45A10A3D52E}"/>
                  </a:ext>
                </a:extLst>
              </p:cNvPr>
              <p:cNvSpPr/>
              <p:nvPr/>
            </p:nvSpPr>
            <p:spPr>
              <a:xfrm rot="13323249">
                <a:off x="2838142" y="3146522"/>
                <a:ext cx="167795" cy="173079"/>
              </a:xfrm>
              <a:prstGeom prst="corner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DB41B32-409A-4A4E-B931-18BDE4EF5379}"/>
                </a:ext>
              </a:extLst>
            </p:cNvPr>
            <p:cNvGrpSpPr/>
            <p:nvPr/>
          </p:nvGrpSpPr>
          <p:grpSpPr>
            <a:xfrm rot="11949298">
              <a:off x="5065727" y="4514257"/>
              <a:ext cx="1327177" cy="173079"/>
              <a:chOff x="1678760" y="3146522"/>
              <a:chExt cx="1327177" cy="17307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768E36B-135E-4696-8B36-859E2A6E51EE}"/>
                  </a:ext>
                </a:extLst>
              </p:cNvPr>
              <p:cNvSpPr/>
              <p:nvPr/>
            </p:nvSpPr>
            <p:spPr>
              <a:xfrm>
                <a:off x="1678760" y="3210202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F02DB14-A528-4408-B87D-FEA00AA6C5E0}"/>
                  </a:ext>
                </a:extLst>
              </p:cNvPr>
              <p:cNvSpPr/>
              <p:nvPr/>
            </p:nvSpPr>
            <p:spPr>
              <a:xfrm>
                <a:off x="1919937" y="3211679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DD333C4-E676-4E0D-9EE6-899562330B71}"/>
                  </a:ext>
                </a:extLst>
              </p:cNvPr>
              <p:cNvSpPr/>
              <p:nvPr/>
            </p:nvSpPr>
            <p:spPr>
              <a:xfrm>
                <a:off x="2168511" y="3211680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02EEF687-49D7-4579-AE6C-C5A781E2F8F6}"/>
                  </a:ext>
                </a:extLst>
              </p:cNvPr>
              <p:cNvSpPr/>
              <p:nvPr/>
            </p:nvSpPr>
            <p:spPr>
              <a:xfrm>
                <a:off x="2408205" y="3211681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110C796-A45D-475C-BEC3-8560DD5C8A9D}"/>
                  </a:ext>
                </a:extLst>
              </p:cNvPr>
              <p:cNvSpPr/>
              <p:nvPr/>
            </p:nvSpPr>
            <p:spPr>
              <a:xfrm>
                <a:off x="2639028" y="3211679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L-Shape 50">
                <a:extLst>
                  <a:ext uri="{FF2B5EF4-FFF2-40B4-BE49-F238E27FC236}">
                    <a16:creationId xmlns:a16="http://schemas.microsoft.com/office/drawing/2014/main" id="{72041FA5-85F5-4732-A7AD-D39EBA2D0D8A}"/>
                  </a:ext>
                </a:extLst>
              </p:cNvPr>
              <p:cNvSpPr/>
              <p:nvPr/>
            </p:nvSpPr>
            <p:spPr>
              <a:xfrm rot="13323249">
                <a:off x="2838142" y="3146522"/>
                <a:ext cx="167795" cy="173079"/>
              </a:xfrm>
              <a:prstGeom prst="corner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6640FA-A0FA-485F-A7A2-B413C028FAB8}"/>
                </a:ext>
              </a:extLst>
            </p:cNvPr>
            <p:cNvGrpSpPr/>
            <p:nvPr/>
          </p:nvGrpSpPr>
          <p:grpSpPr>
            <a:xfrm>
              <a:off x="4244024" y="4848459"/>
              <a:ext cx="173079" cy="837403"/>
              <a:chOff x="4320466" y="4827852"/>
              <a:chExt cx="173079" cy="837403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A3A31A48-F9BC-4AD7-B9E3-7341EC6FBD5F}"/>
                  </a:ext>
                </a:extLst>
              </p:cNvPr>
              <p:cNvSpPr/>
              <p:nvPr/>
            </p:nvSpPr>
            <p:spPr>
              <a:xfrm rot="16178428">
                <a:off x="4328788" y="5558498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A8333D2-71CD-4FAB-81A8-1441430521DF}"/>
                  </a:ext>
                </a:extLst>
              </p:cNvPr>
              <p:cNvSpPr/>
              <p:nvPr/>
            </p:nvSpPr>
            <p:spPr>
              <a:xfrm rot="16178428">
                <a:off x="4327285" y="5318809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512D505-7DE4-4A28-BD5F-4A7CABF4C7C2}"/>
                  </a:ext>
                </a:extLst>
              </p:cNvPr>
              <p:cNvSpPr/>
              <p:nvPr/>
            </p:nvSpPr>
            <p:spPr>
              <a:xfrm rot="16178428">
                <a:off x="4325835" y="5087990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L-Shape 57">
                <a:extLst>
                  <a:ext uri="{FF2B5EF4-FFF2-40B4-BE49-F238E27FC236}">
                    <a16:creationId xmlns:a16="http://schemas.microsoft.com/office/drawing/2014/main" id="{32E24240-FA7C-4582-BDAD-12950B7C71E7}"/>
                  </a:ext>
                </a:extLst>
              </p:cNvPr>
              <p:cNvSpPr/>
              <p:nvPr/>
            </p:nvSpPr>
            <p:spPr>
              <a:xfrm rot="7901677">
                <a:off x="4323108" y="4825210"/>
                <a:ext cx="167795" cy="173079"/>
              </a:xfrm>
              <a:prstGeom prst="corner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9AA2194-74BD-4B6E-BA25-499A3932ABF9}"/>
                </a:ext>
              </a:extLst>
            </p:cNvPr>
            <p:cNvGrpSpPr/>
            <p:nvPr/>
          </p:nvGrpSpPr>
          <p:grpSpPr>
            <a:xfrm rot="10800000">
              <a:off x="3768117" y="2443887"/>
              <a:ext cx="173079" cy="837403"/>
              <a:chOff x="4320466" y="4827852"/>
              <a:chExt cx="173079" cy="837403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5998BF2-7703-4D8B-9344-2E300446ED59}"/>
                  </a:ext>
                </a:extLst>
              </p:cNvPr>
              <p:cNvSpPr/>
              <p:nvPr/>
            </p:nvSpPr>
            <p:spPr>
              <a:xfrm rot="16178428">
                <a:off x="4328788" y="5558498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B373FCD-B523-4D9A-97EE-BA41CC239523}"/>
                  </a:ext>
                </a:extLst>
              </p:cNvPr>
              <p:cNvSpPr/>
              <p:nvPr/>
            </p:nvSpPr>
            <p:spPr>
              <a:xfrm rot="16178428">
                <a:off x="4327285" y="5318809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B218307-90CC-4E91-BC87-58C049297B58}"/>
                  </a:ext>
                </a:extLst>
              </p:cNvPr>
              <p:cNvSpPr/>
              <p:nvPr/>
            </p:nvSpPr>
            <p:spPr>
              <a:xfrm rot="16178428">
                <a:off x="4325835" y="5087990"/>
                <a:ext cx="167795" cy="4571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L-Shape 71">
                <a:extLst>
                  <a:ext uri="{FF2B5EF4-FFF2-40B4-BE49-F238E27FC236}">
                    <a16:creationId xmlns:a16="http://schemas.microsoft.com/office/drawing/2014/main" id="{EB438CB7-E46A-4B43-BBC5-06106FAC0657}"/>
                  </a:ext>
                </a:extLst>
              </p:cNvPr>
              <p:cNvSpPr/>
              <p:nvPr/>
            </p:nvSpPr>
            <p:spPr>
              <a:xfrm rot="7901677">
                <a:off x="4323108" y="4825210"/>
                <a:ext cx="167795" cy="173079"/>
              </a:xfrm>
              <a:prstGeom prst="corner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5" name="Picture 74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4A621AA9-1B64-485E-90D1-05A299C38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V="1">
              <a:off x="5845603" y="2875148"/>
              <a:ext cx="552539" cy="552539"/>
            </a:xfrm>
            <a:prstGeom prst="rect">
              <a:avLst/>
            </a:prstGeom>
          </p:spPr>
        </p:pic>
        <p:pic>
          <p:nvPicPr>
            <p:cNvPr id="76" name="Picture 7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8500CC7C-1862-4E91-A4FA-C7EE3564E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0800000" flipV="1">
              <a:off x="3983547" y="2552525"/>
              <a:ext cx="552539" cy="552539"/>
            </a:xfrm>
            <a:prstGeom prst="rect">
              <a:avLst/>
            </a:prstGeom>
          </p:spPr>
        </p:pic>
        <p:pic>
          <p:nvPicPr>
            <p:cNvPr id="83" name="Picture 82" descr="A picture containing umbrella, drawing&#10;&#10;Description automatically generated">
              <a:extLst>
                <a:ext uri="{FF2B5EF4-FFF2-40B4-BE49-F238E27FC236}">
                  <a16:creationId xmlns:a16="http://schemas.microsoft.com/office/drawing/2014/main" id="{CB0CA738-1166-48AC-A592-DD3A902D0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37007" flipV="1">
              <a:off x="6634904" y="2855584"/>
              <a:ext cx="1536085" cy="1536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4477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3BE1F-3709-49E6-BE04-CF5616E82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10925781" cy="71437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this increase efficiency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B57FF-9CA9-4827-B2E7-515F3B149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70" y="1975352"/>
            <a:ext cx="11087705" cy="301671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Since prescriptions are delivered in real time, medicine can be picketed while the patient come to the counter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As an option we can use all the pharmacist to packet medicine and use some other laborer just to give these packets to correct patients. </a:t>
            </a:r>
          </a:p>
        </p:txBody>
      </p:sp>
    </p:spTree>
    <p:extLst>
      <p:ext uri="{BB962C8B-B14F-4D97-AF65-F5344CB8AC3E}">
        <p14:creationId xmlns:p14="http://schemas.microsoft.com/office/powerpoint/2010/main" val="2052670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BDCE6-31E6-45B3-946A-12C53A159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104" y="1280723"/>
            <a:ext cx="11771791" cy="615870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/>
              <a:t>Once a database is in place, steps are reduced to: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A9F3C-1322-43C5-91A8-19526D1C7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640" y="1155772"/>
            <a:ext cx="9824621" cy="4925432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2600" strike="sngStrike" dirty="0">
                <a:solidFill>
                  <a:schemeClr val="bg2">
                    <a:lumMod val="50000"/>
                  </a:schemeClr>
                </a:solidFill>
              </a:rPr>
              <a:t>Finding the clinical history register of the client</a:t>
            </a:r>
          </a:p>
          <a:p>
            <a: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2600" dirty="0">
                <a:solidFill>
                  <a:schemeClr val="bg2">
                    <a:lumMod val="50000"/>
                  </a:schemeClr>
                </a:solidFill>
              </a:rPr>
              <a:t>Examination by the doctor</a:t>
            </a:r>
          </a:p>
          <a:p>
            <a: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2600" strike="sngStrike" dirty="0">
                <a:solidFill>
                  <a:schemeClr val="bg2">
                    <a:lumMod val="50000"/>
                  </a:schemeClr>
                </a:solidFill>
              </a:rPr>
              <a:t>Providing the next clinic Date</a:t>
            </a:r>
          </a:p>
          <a:p>
            <a:pPr marL="342900" indent="-342900"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AU" sz="2600" dirty="0">
                <a:solidFill>
                  <a:schemeClr val="bg2">
                    <a:lumMod val="50000"/>
                  </a:schemeClr>
                </a:solidFill>
              </a:rPr>
              <a:t>Prescribing the medicine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571BDC-EBD5-470C-8E8B-96AF61A0F41D}"/>
              </a:ext>
            </a:extLst>
          </p:cNvPr>
          <p:cNvSpPr txBox="1">
            <a:spLocks/>
          </p:cNvSpPr>
          <p:nvPr/>
        </p:nvSpPr>
        <p:spPr>
          <a:xfrm>
            <a:off x="210104" y="5142313"/>
            <a:ext cx="11561687" cy="126415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000" b="1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E46A0DF-6E2B-4859-820B-B9CA263F1AAE}"/>
              </a:ext>
            </a:extLst>
          </p:cNvPr>
          <p:cNvSpPr txBox="1">
            <a:spLocks/>
          </p:cNvSpPr>
          <p:nvPr/>
        </p:nvSpPr>
        <p:spPr>
          <a:xfrm>
            <a:off x="929640" y="494651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A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0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143670AA-D391-40FF-93D8-C8A4CA80FA41}"/>
              </a:ext>
            </a:extLst>
          </p:cNvPr>
          <p:cNvSpPr txBox="1"/>
          <p:nvPr/>
        </p:nvSpPr>
        <p:spPr>
          <a:xfrm>
            <a:off x="5895729" y="632475"/>
            <a:ext cx="5721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Karapitya Teaching Hospital</a:t>
            </a:r>
          </a:p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OPD &amp; Clinic Section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ED010E-942B-4B88-A2E1-C6DA35AB600B}"/>
              </a:ext>
            </a:extLst>
          </p:cNvPr>
          <p:cNvGrpSpPr/>
          <p:nvPr/>
        </p:nvGrpSpPr>
        <p:grpSpPr>
          <a:xfrm>
            <a:off x="863600" y="1937555"/>
            <a:ext cx="9758581" cy="4619905"/>
            <a:chOff x="863600" y="1937555"/>
            <a:chExt cx="9758581" cy="4619905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CACAC3-71EE-49EE-B70F-4F695FB08619}"/>
                </a:ext>
              </a:extLst>
            </p:cNvPr>
            <p:cNvGrpSpPr/>
            <p:nvPr/>
          </p:nvGrpSpPr>
          <p:grpSpPr>
            <a:xfrm>
              <a:off x="1158527" y="1937555"/>
              <a:ext cx="4702943" cy="3220371"/>
              <a:chOff x="1032032" y="444624"/>
              <a:chExt cx="4702943" cy="322037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F44DCB-2D88-417E-9150-DF2439982683}"/>
                  </a:ext>
                </a:extLst>
              </p:cNvPr>
              <p:cNvSpPr/>
              <p:nvPr/>
            </p:nvSpPr>
            <p:spPr>
              <a:xfrm>
                <a:off x="1553592" y="994299"/>
                <a:ext cx="4181383" cy="8877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0E9E039-4D10-44B6-A3C9-FC20D6001109}"/>
                  </a:ext>
                </a:extLst>
              </p:cNvPr>
              <p:cNvSpPr/>
              <p:nvPr/>
            </p:nvSpPr>
            <p:spPr>
              <a:xfrm>
                <a:off x="1553592" y="2186866"/>
                <a:ext cx="4181383" cy="88776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FB61344-6855-445D-8151-F090FFB5D0CE}"/>
                  </a:ext>
                </a:extLst>
              </p:cNvPr>
              <p:cNvSpPr/>
              <p:nvPr/>
            </p:nvSpPr>
            <p:spPr>
              <a:xfrm>
                <a:off x="2166153" y="1882066"/>
                <a:ext cx="443884" cy="29296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F781406-A88D-4E1D-A96B-44524F686BE9}"/>
                  </a:ext>
                </a:extLst>
              </p:cNvPr>
              <p:cNvSpPr/>
              <p:nvPr/>
            </p:nvSpPr>
            <p:spPr>
              <a:xfrm>
                <a:off x="3341702" y="1882066"/>
                <a:ext cx="443884" cy="29296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C9950BE-5A19-43D7-8130-31859A0C772E}"/>
                  </a:ext>
                </a:extLst>
              </p:cNvPr>
              <p:cNvSpPr/>
              <p:nvPr/>
            </p:nvSpPr>
            <p:spPr>
              <a:xfrm>
                <a:off x="4694806" y="1893903"/>
                <a:ext cx="443884" cy="29296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5CFED14-7D21-417B-BBB0-B4234A0CB057}"/>
                  </a:ext>
                </a:extLst>
              </p:cNvPr>
              <p:cNvSpPr/>
              <p:nvPr/>
            </p:nvSpPr>
            <p:spPr>
              <a:xfrm>
                <a:off x="4563123" y="2781670"/>
                <a:ext cx="665825" cy="2929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09A58FF-DFA8-4279-A6DA-7503385F9853}"/>
                  </a:ext>
                </a:extLst>
              </p:cNvPr>
              <p:cNvSpPr/>
              <p:nvPr/>
            </p:nvSpPr>
            <p:spPr>
              <a:xfrm>
                <a:off x="4122939" y="2778711"/>
                <a:ext cx="413553" cy="29296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B4AEF33-BF07-4E53-AD0A-7CBDF537E57F}"/>
                  </a:ext>
                </a:extLst>
              </p:cNvPr>
              <p:cNvSpPr/>
              <p:nvPr/>
            </p:nvSpPr>
            <p:spPr>
              <a:xfrm>
                <a:off x="3691627" y="2778711"/>
                <a:ext cx="413553" cy="29296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2AE7DB-CC09-42F4-AF7E-B1D71B3D581C}"/>
                  </a:ext>
                </a:extLst>
              </p:cNvPr>
              <p:cNvSpPr/>
              <p:nvPr/>
            </p:nvSpPr>
            <p:spPr>
              <a:xfrm>
                <a:off x="3313588" y="2778711"/>
                <a:ext cx="413553" cy="29296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E65E435-DF56-4C8A-AB9F-4204F58A561A}"/>
                  </a:ext>
                </a:extLst>
              </p:cNvPr>
              <p:cNvSpPr/>
              <p:nvPr/>
            </p:nvSpPr>
            <p:spPr>
              <a:xfrm>
                <a:off x="2891158" y="2778711"/>
                <a:ext cx="413553" cy="29296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40377F-F17D-4D4D-8736-A9D2A2B7C95D}"/>
                  </a:ext>
                </a:extLst>
              </p:cNvPr>
              <p:cNvSpPr/>
              <p:nvPr/>
            </p:nvSpPr>
            <p:spPr>
              <a:xfrm>
                <a:off x="2381446" y="2769833"/>
                <a:ext cx="503068" cy="29296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D3BBCDD-D7B2-475C-B037-B36078302553}"/>
                  </a:ext>
                </a:extLst>
              </p:cNvPr>
              <p:cNvSpPr/>
              <p:nvPr/>
            </p:nvSpPr>
            <p:spPr>
              <a:xfrm>
                <a:off x="1575055" y="2479829"/>
                <a:ext cx="413543" cy="602200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6B280D4-295E-4A6A-AB00-8097FB49347C}"/>
                  </a:ext>
                </a:extLst>
              </p:cNvPr>
              <p:cNvSpPr/>
              <p:nvPr/>
            </p:nvSpPr>
            <p:spPr>
              <a:xfrm>
                <a:off x="5138690" y="994298"/>
                <a:ext cx="596285" cy="88776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2AD3B64-3C02-4E5D-AAC5-D340A640E0A1}"/>
                  </a:ext>
                </a:extLst>
              </p:cNvPr>
              <p:cNvSpPr/>
              <p:nvPr/>
            </p:nvSpPr>
            <p:spPr>
              <a:xfrm>
                <a:off x="1553592" y="1639411"/>
                <a:ext cx="596285" cy="23081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6246D71-29E1-40D1-9B20-3B5535613C48}"/>
                  </a:ext>
                </a:extLst>
              </p:cNvPr>
              <p:cNvSpPr/>
              <p:nvPr/>
            </p:nvSpPr>
            <p:spPr>
              <a:xfrm>
                <a:off x="1549528" y="1001698"/>
                <a:ext cx="252640" cy="363983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B655AB-282F-44F7-AE8B-61BB5884B8D9}"/>
                  </a:ext>
                </a:extLst>
              </p:cNvPr>
              <p:cNvSpPr/>
              <p:nvPr/>
            </p:nvSpPr>
            <p:spPr>
              <a:xfrm>
                <a:off x="1802168" y="988381"/>
                <a:ext cx="2988813" cy="46755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95B42A98-82BA-47C1-AB46-0A36F6C25A7F}"/>
                  </a:ext>
                </a:extLst>
              </p:cNvPr>
              <p:cNvSpPr/>
              <p:nvPr/>
            </p:nvSpPr>
            <p:spPr>
              <a:xfrm>
                <a:off x="1988598" y="3187082"/>
                <a:ext cx="392847" cy="477913"/>
              </a:xfrm>
              <a:prstGeom prst="up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9BDF4114-9B71-404C-AC05-1F27401A9E5F}"/>
                  </a:ext>
                </a:extLst>
              </p:cNvPr>
              <p:cNvSpPr/>
              <p:nvPr/>
            </p:nvSpPr>
            <p:spPr>
              <a:xfrm>
                <a:off x="5310315" y="3187082"/>
                <a:ext cx="392847" cy="477913"/>
              </a:xfrm>
              <a:prstGeom prst="up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8BFDC00D-A456-4466-ADFB-1FC7271AFE88}"/>
                  </a:ext>
                </a:extLst>
              </p:cNvPr>
              <p:cNvSpPr/>
              <p:nvPr/>
            </p:nvSpPr>
            <p:spPr>
              <a:xfrm>
                <a:off x="4790981" y="444624"/>
                <a:ext cx="392847" cy="477913"/>
              </a:xfrm>
              <a:prstGeom prst="up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D7569648-74E1-4749-90A8-C495C60BECE8}"/>
                  </a:ext>
                </a:extLst>
              </p:cNvPr>
              <p:cNvSpPr/>
              <p:nvPr/>
            </p:nvSpPr>
            <p:spPr>
              <a:xfrm rot="16200000">
                <a:off x="1074565" y="1801427"/>
                <a:ext cx="392847" cy="477913"/>
              </a:xfrm>
              <a:prstGeom prst="up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F668363-824F-4D8E-B95C-971273E0173B}"/>
                </a:ext>
              </a:extLst>
            </p:cNvPr>
            <p:cNvSpPr txBox="1"/>
            <p:nvPr/>
          </p:nvSpPr>
          <p:spPr>
            <a:xfrm>
              <a:off x="3178924" y="5397623"/>
              <a:ext cx="2116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Ground floor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5A1037D-4FF9-412D-8286-8A8985C5B2D3}"/>
                </a:ext>
              </a:extLst>
            </p:cNvPr>
            <p:cNvSpPr/>
            <p:nvPr/>
          </p:nvSpPr>
          <p:spPr>
            <a:xfrm>
              <a:off x="2507941" y="3808992"/>
              <a:ext cx="2155046" cy="28509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092B7D1-2EE6-4C8E-AF16-C3B1E77B87A3}"/>
                </a:ext>
              </a:extLst>
            </p:cNvPr>
            <p:cNvSpPr/>
            <p:nvPr/>
          </p:nvSpPr>
          <p:spPr>
            <a:xfrm>
              <a:off x="2736532" y="2984142"/>
              <a:ext cx="731665" cy="22241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2A212E-132B-453D-A52C-12E35EAE576E}"/>
                </a:ext>
              </a:extLst>
            </p:cNvPr>
            <p:cNvSpPr/>
            <p:nvPr/>
          </p:nvSpPr>
          <p:spPr>
            <a:xfrm>
              <a:off x="3999739" y="2984141"/>
              <a:ext cx="731665" cy="22241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30208F7-0979-42BE-8EEB-D1FD994E51CC}"/>
                </a:ext>
              </a:extLst>
            </p:cNvPr>
            <p:cNvGrpSpPr/>
            <p:nvPr/>
          </p:nvGrpSpPr>
          <p:grpSpPr>
            <a:xfrm>
              <a:off x="6582049" y="2415468"/>
              <a:ext cx="4040132" cy="2308324"/>
              <a:chOff x="6613072" y="2617910"/>
              <a:chExt cx="4040132" cy="2308324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1F2200C-6455-4EBF-BB3D-502CB749A674}"/>
                  </a:ext>
                </a:extLst>
              </p:cNvPr>
              <p:cNvSpPr/>
              <p:nvPr/>
            </p:nvSpPr>
            <p:spPr>
              <a:xfrm>
                <a:off x="6617508" y="2748123"/>
                <a:ext cx="186433" cy="8284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9A2F9F6-0992-4594-AF2B-01AD4489CE14}"/>
                  </a:ext>
                </a:extLst>
              </p:cNvPr>
              <p:cNvSpPr txBox="1"/>
              <p:nvPr/>
            </p:nvSpPr>
            <p:spPr>
              <a:xfrm>
                <a:off x="6921564" y="2617910"/>
                <a:ext cx="373164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Laboratory</a:t>
                </a:r>
              </a:p>
              <a:p>
                <a:r>
                  <a:rPr lang="en-US" sz="1600" dirty="0"/>
                  <a:t>OPD counter and Dispensary</a:t>
                </a:r>
              </a:p>
              <a:p>
                <a:r>
                  <a:rPr lang="en-US" sz="1600" dirty="0"/>
                  <a:t>OPD Rooms</a:t>
                </a:r>
              </a:p>
              <a:p>
                <a:r>
                  <a:rPr lang="en-US" sz="1600" dirty="0"/>
                  <a:t>OPD Surgery Room</a:t>
                </a:r>
              </a:p>
              <a:p>
                <a:r>
                  <a:rPr lang="en-US" sz="1600" dirty="0"/>
                  <a:t>OPD – Children</a:t>
                </a:r>
              </a:p>
              <a:p>
                <a:r>
                  <a:rPr lang="en-US" sz="1600" dirty="0"/>
                  <a:t>Dispensary – Cardiology/Kidney </a:t>
                </a:r>
              </a:p>
              <a:p>
                <a:r>
                  <a:rPr lang="en-US" sz="1600" dirty="0"/>
                  <a:t>Dispensary- Fever</a:t>
                </a:r>
              </a:p>
              <a:p>
                <a:r>
                  <a:rPr lang="en-US" sz="1600" dirty="0"/>
                  <a:t>Clinic</a:t>
                </a:r>
              </a:p>
              <a:p>
                <a:r>
                  <a:rPr lang="en-US" sz="1600" dirty="0"/>
                  <a:t>Seating area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7E55E91-16BD-47C9-B3B7-20FF5E879DD0}"/>
                  </a:ext>
                </a:extLst>
              </p:cNvPr>
              <p:cNvSpPr/>
              <p:nvPr/>
            </p:nvSpPr>
            <p:spPr>
              <a:xfrm>
                <a:off x="6618982" y="2989302"/>
                <a:ext cx="186433" cy="8284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7317753-694A-4811-92C2-50A0492FCD6C}"/>
                  </a:ext>
                </a:extLst>
              </p:cNvPr>
              <p:cNvSpPr/>
              <p:nvPr/>
            </p:nvSpPr>
            <p:spPr>
              <a:xfrm>
                <a:off x="6618986" y="3237872"/>
                <a:ext cx="186433" cy="8284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D875CE5-C4F7-43A1-8415-B18CFE716BD6}"/>
                  </a:ext>
                </a:extLst>
              </p:cNvPr>
              <p:cNvSpPr/>
              <p:nvPr/>
            </p:nvSpPr>
            <p:spPr>
              <a:xfrm>
                <a:off x="6620460" y="3479051"/>
                <a:ext cx="186433" cy="82848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F954B01-8E10-4CD9-A9C7-2341730B251C}"/>
                  </a:ext>
                </a:extLst>
              </p:cNvPr>
              <p:cNvSpPr/>
              <p:nvPr/>
            </p:nvSpPr>
            <p:spPr>
              <a:xfrm>
                <a:off x="6613072" y="3726144"/>
                <a:ext cx="186433" cy="82848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8AEC421-A25F-4F14-9284-B832A81A793E}"/>
                  </a:ext>
                </a:extLst>
              </p:cNvPr>
              <p:cNvSpPr/>
              <p:nvPr/>
            </p:nvSpPr>
            <p:spPr>
              <a:xfrm>
                <a:off x="6620460" y="3967323"/>
                <a:ext cx="186433" cy="82848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774AF10-5288-4E7C-AC85-42ABAECA4CE6}"/>
                  </a:ext>
                </a:extLst>
              </p:cNvPr>
              <p:cNvSpPr/>
              <p:nvPr/>
            </p:nvSpPr>
            <p:spPr>
              <a:xfrm>
                <a:off x="6621950" y="4215893"/>
                <a:ext cx="186433" cy="8284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2B39421-B9FF-4364-8B9F-3B3E0F5A371F}"/>
                  </a:ext>
                </a:extLst>
              </p:cNvPr>
              <p:cNvSpPr/>
              <p:nvPr/>
            </p:nvSpPr>
            <p:spPr>
              <a:xfrm>
                <a:off x="6626009" y="4455595"/>
                <a:ext cx="186433" cy="8284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815E7D1-731C-464A-B6B3-08B7FFD07D93}"/>
                  </a:ext>
                </a:extLst>
              </p:cNvPr>
              <p:cNvSpPr/>
              <p:nvPr/>
            </p:nvSpPr>
            <p:spPr>
              <a:xfrm>
                <a:off x="6631507" y="4695297"/>
                <a:ext cx="186433" cy="828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863600" y="3386834"/>
              <a:ext cx="6953907" cy="3170626"/>
              <a:chOff x="863600" y="3386834"/>
              <a:chExt cx="6953907" cy="3170626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863600" y="3386834"/>
                <a:ext cx="5384800" cy="1865886"/>
              </a:xfrm>
              <a:prstGeom prst="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 flipV="1">
                <a:off x="5861470" y="5397623"/>
                <a:ext cx="468210" cy="698377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F668363-824F-4D8E-B95C-971273E0173B}"/>
                  </a:ext>
                </a:extLst>
              </p:cNvPr>
              <p:cNvSpPr txBox="1"/>
              <p:nvPr/>
            </p:nvSpPr>
            <p:spPr>
              <a:xfrm>
                <a:off x="5700925" y="6157350"/>
                <a:ext cx="211658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Isolated OPD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8758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01787-C1C6-445F-AB1F-AD6318BCD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3096" y="2194009"/>
            <a:ext cx="10364451" cy="159617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Thank you..!</a:t>
            </a:r>
          </a:p>
        </p:txBody>
      </p:sp>
      <p:pic>
        <p:nvPicPr>
          <p:cNvPr id="1026" name="Picture 2" descr="Lips Smiling Transparent Background Clipart - Clipart Smile Mouth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19" y="2010437"/>
            <a:ext cx="3547180" cy="1963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69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4221-4930-4173-8FE1-3CEC8A58B8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21" y="164161"/>
            <a:ext cx="10555550" cy="1655762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dirty="0"/>
              <a:t>Presently Four Steps are Involved when prescribing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655747-7EE3-422A-A5CC-E791CE97A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796" y="1373744"/>
            <a:ext cx="9144000" cy="5484256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2">
                    <a:lumMod val="50000"/>
                  </a:schemeClr>
                </a:solidFill>
              </a:rPr>
              <a:t>Finding the clinical history register of the client</a:t>
            </a:r>
          </a:p>
          <a:p>
            <a:pPr algn="l">
              <a:lnSpc>
                <a:spcPct val="120000"/>
              </a:lnSpc>
            </a:pPr>
            <a:r>
              <a:rPr lang="en-AU" sz="28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AU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(Approx. 1 minute)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2">
                    <a:lumMod val="50000"/>
                  </a:schemeClr>
                </a:solidFill>
              </a:rPr>
              <a:t>Examination by the doctor</a:t>
            </a:r>
          </a:p>
          <a:p>
            <a:pPr algn="l">
              <a:lnSpc>
                <a:spcPct val="120000"/>
              </a:lnSpc>
            </a:pPr>
            <a:r>
              <a:rPr lang="en-AU" sz="2800" dirty="0">
                <a:solidFill>
                  <a:schemeClr val="bg2">
                    <a:lumMod val="50000"/>
                  </a:schemeClr>
                </a:solidFill>
              </a:rPr>
              <a:t> 	</a:t>
            </a:r>
            <a:r>
              <a:rPr lang="en-AU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(Approx. 2 - 5 minutes)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2">
                    <a:lumMod val="50000"/>
                  </a:schemeClr>
                </a:solidFill>
              </a:rPr>
              <a:t>Providing the next clinic Date</a:t>
            </a:r>
          </a:p>
          <a:p>
            <a:pPr algn="l">
              <a:lnSpc>
                <a:spcPct val="120000"/>
              </a:lnSpc>
            </a:pPr>
            <a:r>
              <a:rPr lang="en-AU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	</a:t>
            </a:r>
            <a:r>
              <a:rPr lang="en-AU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(Approx. 20 seconds)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bg2">
                    <a:lumMod val="50000"/>
                  </a:schemeClr>
                </a:solidFill>
              </a:rPr>
              <a:t>Prescribing the medicine</a:t>
            </a:r>
          </a:p>
          <a:p>
            <a:pPr algn="l">
              <a:lnSpc>
                <a:spcPct val="120000"/>
              </a:lnSpc>
            </a:pPr>
            <a:r>
              <a:rPr lang="en-AU" sz="2800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AU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(Approx. </a:t>
            </a:r>
            <a:r>
              <a:rPr lang="en-AU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1-2 </a:t>
            </a:r>
            <a:r>
              <a:rPr lang="en-AU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minutes)</a:t>
            </a:r>
          </a:p>
          <a:p>
            <a:pPr algn="l">
              <a:lnSpc>
                <a:spcPct val="120000"/>
              </a:lnSpc>
            </a:pPr>
            <a:endParaRPr lang="en-AU" sz="2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4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 descr="A person standing in a room&#10;&#10;Description automatically generated">
            <a:extLst>
              <a:ext uri="{FF2B5EF4-FFF2-40B4-BE49-F238E27FC236}">
                <a16:creationId xmlns:a16="http://schemas.microsoft.com/office/drawing/2014/main" id="{8FB9447A-BBF7-46BF-959D-381F73053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7649" y="1642758"/>
            <a:ext cx="4018111" cy="30135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443884" y="834502"/>
            <a:ext cx="7332956" cy="5221550"/>
            <a:chOff x="443884" y="834502"/>
            <a:chExt cx="7332956" cy="5221550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4DD6960-377E-4D55-B067-17FF0F58A135}"/>
                </a:ext>
              </a:extLst>
            </p:cNvPr>
            <p:cNvSpPr txBox="1"/>
            <p:nvPr/>
          </p:nvSpPr>
          <p:spPr>
            <a:xfrm>
              <a:off x="443884" y="834502"/>
              <a:ext cx="7332956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|              All Clinics                                 |Priority |  Staff |   OPD  | Children|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23783" y="1376039"/>
              <a:ext cx="6767807" cy="4680013"/>
              <a:chOff x="523783" y="1376039"/>
              <a:chExt cx="6767807" cy="4680013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18729C0-CF5F-4B96-AC45-7C5918E1500B}"/>
                  </a:ext>
                </a:extLst>
              </p:cNvPr>
              <p:cNvSpPr/>
              <p:nvPr/>
            </p:nvSpPr>
            <p:spPr>
              <a:xfrm>
                <a:off x="523783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311EB7-17C9-4483-B269-371D89BD0196}"/>
                  </a:ext>
                </a:extLst>
              </p:cNvPr>
              <p:cNvSpPr/>
              <p:nvPr/>
            </p:nvSpPr>
            <p:spPr>
              <a:xfrm>
                <a:off x="1395269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A34D35-5363-4336-96A3-1635B1231916}"/>
                  </a:ext>
                </a:extLst>
              </p:cNvPr>
              <p:cNvSpPr/>
              <p:nvPr/>
            </p:nvSpPr>
            <p:spPr>
              <a:xfrm>
                <a:off x="2265295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95BF8B3-9FF9-4388-B647-2B33AF30FAA2}"/>
                  </a:ext>
                </a:extLst>
              </p:cNvPr>
              <p:cNvSpPr/>
              <p:nvPr/>
            </p:nvSpPr>
            <p:spPr>
              <a:xfrm>
                <a:off x="3135321" y="1376039"/>
                <a:ext cx="674704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88EED88-31AA-4DEA-91DF-A7491D9194BE}"/>
                  </a:ext>
                </a:extLst>
              </p:cNvPr>
              <p:cNvSpPr/>
              <p:nvPr/>
            </p:nvSpPr>
            <p:spPr>
              <a:xfrm>
                <a:off x="4005348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96A9755-09A2-43DE-917E-12772D61BE56}"/>
                  </a:ext>
                </a:extLst>
              </p:cNvPr>
              <p:cNvSpPr/>
              <p:nvPr/>
            </p:nvSpPr>
            <p:spPr>
              <a:xfrm>
                <a:off x="4876834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8EE0A1-091C-4707-951C-14CE9B4470F8}"/>
                  </a:ext>
                </a:extLst>
              </p:cNvPr>
              <p:cNvSpPr/>
              <p:nvPr/>
            </p:nvSpPr>
            <p:spPr>
              <a:xfrm>
                <a:off x="5746860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AA4072E-AE0C-4EAC-B529-67D6901041A1}"/>
                  </a:ext>
                </a:extLst>
              </p:cNvPr>
              <p:cNvSpPr/>
              <p:nvPr/>
            </p:nvSpPr>
            <p:spPr>
              <a:xfrm>
                <a:off x="6616886" y="1376039"/>
                <a:ext cx="674704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9C5E9DF-5FD9-4859-8D05-09A6849E1359}"/>
                  </a:ext>
                </a:extLst>
              </p:cNvPr>
              <p:cNvCxnSpPr/>
              <p:nvPr/>
            </p:nvCxnSpPr>
            <p:spPr>
              <a:xfrm>
                <a:off x="1305017" y="2015231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A28BE9F-1E37-4837-80C0-BB29E19B9041}"/>
                  </a:ext>
                </a:extLst>
              </p:cNvPr>
              <p:cNvCxnSpPr/>
              <p:nvPr/>
            </p:nvCxnSpPr>
            <p:spPr>
              <a:xfrm>
                <a:off x="2158755" y="2025586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E1924C9-3CAC-42B6-9687-7EBA51A3AEBB}"/>
                  </a:ext>
                </a:extLst>
              </p:cNvPr>
              <p:cNvCxnSpPr/>
              <p:nvPr/>
            </p:nvCxnSpPr>
            <p:spPr>
              <a:xfrm>
                <a:off x="3046521" y="2032987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D4855FF-A1A5-443D-BE0F-56FC73FB2D62}"/>
                  </a:ext>
                </a:extLst>
              </p:cNvPr>
              <p:cNvCxnSpPr/>
              <p:nvPr/>
            </p:nvCxnSpPr>
            <p:spPr>
              <a:xfrm>
                <a:off x="3916536" y="2034464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5639020-D7BD-4AF8-BE8B-0C0F03D30307}"/>
                  </a:ext>
                </a:extLst>
              </p:cNvPr>
              <p:cNvCxnSpPr/>
              <p:nvPr/>
            </p:nvCxnSpPr>
            <p:spPr>
              <a:xfrm>
                <a:off x="4795418" y="2025588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A9156E8-90AC-4029-AE9D-03A3BBC95D48}"/>
                  </a:ext>
                </a:extLst>
              </p:cNvPr>
              <p:cNvCxnSpPr/>
              <p:nvPr/>
            </p:nvCxnSpPr>
            <p:spPr>
              <a:xfrm>
                <a:off x="5649156" y="2035943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F11FDD6-B430-4EB4-8986-E6C3AD21AC09}"/>
                  </a:ext>
                </a:extLst>
              </p:cNvPr>
              <p:cNvCxnSpPr/>
              <p:nvPr/>
            </p:nvCxnSpPr>
            <p:spPr>
              <a:xfrm>
                <a:off x="6536922" y="2043344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" name="Group 2"/>
              <p:cNvGrpSpPr/>
              <p:nvPr/>
            </p:nvGrpSpPr>
            <p:grpSpPr>
              <a:xfrm>
                <a:off x="648070" y="2032987"/>
                <a:ext cx="241164" cy="4023065"/>
                <a:chOff x="648070" y="2032987"/>
                <a:chExt cx="241164" cy="4023065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9FE633A-075F-407A-ABD5-3E1F061E5D17}"/>
                    </a:ext>
                  </a:extLst>
                </p:cNvPr>
                <p:cNvSpPr/>
                <p:nvPr/>
              </p:nvSpPr>
              <p:spPr>
                <a:xfrm>
                  <a:off x="648070" y="203298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CBDD0FE-075F-4BF7-8372-C8EC9D41E9A8}"/>
                    </a:ext>
                  </a:extLst>
                </p:cNvPr>
                <p:cNvSpPr/>
                <p:nvPr/>
              </p:nvSpPr>
              <p:spPr>
                <a:xfrm>
                  <a:off x="649546" y="241620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C27C4C0-4C70-4AEB-A27B-316723451207}"/>
                    </a:ext>
                  </a:extLst>
                </p:cNvPr>
                <p:cNvSpPr/>
                <p:nvPr/>
              </p:nvSpPr>
              <p:spPr>
                <a:xfrm>
                  <a:off x="658429" y="281570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44AEB70-74FF-4721-B202-0C2C211C47AA}"/>
                    </a:ext>
                  </a:extLst>
                </p:cNvPr>
                <p:cNvSpPr/>
                <p:nvPr/>
              </p:nvSpPr>
              <p:spPr>
                <a:xfrm>
                  <a:off x="658426" y="31885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B8BB1EA7-4402-46B6-AF77-A36D6FB0F810}"/>
                    </a:ext>
                  </a:extLst>
                </p:cNvPr>
                <p:cNvSpPr/>
                <p:nvPr/>
              </p:nvSpPr>
              <p:spPr>
                <a:xfrm>
                  <a:off x="658426" y="357030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4110DF65-8EBB-4911-86F6-8E4C40BD5276}"/>
                    </a:ext>
                  </a:extLst>
                </p:cNvPr>
                <p:cNvSpPr/>
                <p:nvPr/>
              </p:nvSpPr>
              <p:spPr>
                <a:xfrm>
                  <a:off x="667303" y="3925412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8A2B88A-ACA4-494C-AF5E-00380F15995E}"/>
                    </a:ext>
                  </a:extLst>
                </p:cNvPr>
                <p:cNvSpPr/>
                <p:nvPr/>
              </p:nvSpPr>
              <p:spPr>
                <a:xfrm>
                  <a:off x="667303" y="430715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C9E33E4-C53F-4DAE-886F-9D7E31B99DC5}"/>
                    </a:ext>
                  </a:extLst>
                </p:cNvPr>
                <p:cNvSpPr/>
                <p:nvPr/>
              </p:nvSpPr>
              <p:spPr>
                <a:xfrm>
                  <a:off x="658426" y="4671140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D147E7A-5A0A-447C-9843-E3DA795475BA}"/>
                    </a:ext>
                  </a:extLst>
                </p:cNvPr>
                <p:cNvSpPr/>
                <p:nvPr/>
              </p:nvSpPr>
              <p:spPr>
                <a:xfrm>
                  <a:off x="648070" y="50617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B47CCBA-8D05-4ACD-818E-2A83744B25BE}"/>
                    </a:ext>
                  </a:extLst>
                </p:cNvPr>
                <p:cNvSpPr/>
                <p:nvPr/>
              </p:nvSpPr>
              <p:spPr>
                <a:xfrm>
                  <a:off x="648070" y="5443496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D5114A0-4FDC-468B-A91E-D86FA02A16CD}"/>
                    </a:ext>
                  </a:extLst>
                </p:cNvPr>
                <p:cNvSpPr/>
                <p:nvPr/>
              </p:nvSpPr>
              <p:spPr>
                <a:xfrm>
                  <a:off x="648070" y="582523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312EA45-48FD-49E1-978C-1C9046749FFC}"/>
                  </a:ext>
                </a:extLst>
              </p:cNvPr>
              <p:cNvSpPr/>
              <p:nvPr/>
            </p:nvSpPr>
            <p:spPr>
              <a:xfrm>
                <a:off x="4253891" y="2034464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4B29048-22DD-4E1B-877E-0C0C6F0C1C0E}"/>
                  </a:ext>
                </a:extLst>
              </p:cNvPr>
              <p:cNvSpPr/>
              <p:nvPr/>
            </p:nvSpPr>
            <p:spPr>
              <a:xfrm>
                <a:off x="4255367" y="2417684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FEC0293-C230-41A5-88A3-0D8AC3A17B12}"/>
                  </a:ext>
                </a:extLst>
              </p:cNvPr>
              <p:cNvSpPr/>
              <p:nvPr/>
            </p:nvSpPr>
            <p:spPr>
              <a:xfrm>
                <a:off x="4264250" y="2817178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6859371-B493-40F5-A050-163DF94D3F49}"/>
                  </a:ext>
                </a:extLst>
              </p:cNvPr>
              <p:cNvSpPr/>
              <p:nvPr/>
            </p:nvSpPr>
            <p:spPr>
              <a:xfrm>
                <a:off x="4264247" y="3190036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42F8177-A9F5-4345-8C8E-95B1BBDAED27}"/>
                  </a:ext>
                </a:extLst>
              </p:cNvPr>
              <p:cNvSpPr/>
              <p:nvPr/>
            </p:nvSpPr>
            <p:spPr>
              <a:xfrm>
                <a:off x="4264247" y="3571780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FFE1183B-3B06-46AC-997A-58881C790DC7}"/>
                  </a:ext>
                </a:extLst>
              </p:cNvPr>
              <p:cNvSpPr/>
              <p:nvPr/>
            </p:nvSpPr>
            <p:spPr>
              <a:xfrm>
                <a:off x="4273124" y="3926889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E4C382C-A249-4BCC-B34C-A20E734DA08B}"/>
                  </a:ext>
                </a:extLst>
              </p:cNvPr>
              <p:cNvSpPr/>
              <p:nvPr/>
            </p:nvSpPr>
            <p:spPr>
              <a:xfrm>
                <a:off x="4273124" y="4308628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E0626D6-CBD6-43F5-9AE9-7CF6E8866677}"/>
                  </a:ext>
                </a:extLst>
              </p:cNvPr>
              <p:cNvSpPr/>
              <p:nvPr/>
            </p:nvSpPr>
            <p:spPr>
              <a:xfrm>
                <a:off x="5088394" y="2016711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1BE2200-DA4D-4F97-A627-914ABFD0A6AC}"/>
                  </a:ext>
                </a:extLst>
              </p:cNvPr>
              <p:cNvSpPr/>
              <p:nvPr/>
            </p:nvSpPr>
            <p:spPr>
              <a:xfrm>
                <a:off x="5089870" y="2399931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65DE5B3-A100-41DB-828B-59A99C2B72F1}"/>
                  </a:ext>
                </a:extLst>
              </p:cNvPr>
              <p:cNvSpPr/>
              <p:nvPr/>
            </p:nvSpPr>
            <p:spPr>
              <a:xfrm>
                <a:off x="5098753" y="2799425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074DB5F-2656-4F04-9532-A611A18E2770}"/>
                  </a:ext>
                </a:extLst>
              </p:cNvPr>
              <p:cNvSpPr/>
              <p:nvPr/>
            </p:nvSpPr>
            <p:spPr>
              <a:xfrm>
                <a:off x="5106881" y="3173761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38D92E0-BFBD-45D9-BC55-2C7759724A2E}"/>
                  </a:ext>
                </a:extLst>
              </p:cNvPr>
              <p:cNvSpPr/>
              <p:nvPr/>
            </p:nvSpPr>
            <p:spPr>
              <a:xfrm>
                <a:off x="5959886" y="2018190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A4DE8F2-889E-4CB5-B2E0-476BE8802CB0}"/>
                  </a:ext>
                </a:extLst>
              </p:cNvPr>
              <p:cNvSpPr/>
              <p:nvPr/>
            </p:nvSpPr>
            <p:spPr>
              <a:xfrm>
                <a:off x="5961362" y="2401410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623C3C2-C7EF-4502-9712-8DCFD30C2DE9}"/>
                  </a:ext>
                </a:extLst>
              </p:cNvPr>
              <p:cNvSpPr/>
              <p:nvPr/>
            </p:nvSpPr>
            <p:spPr>
              <a:xfrm>
                <a:off x="5970245" y="2800904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36C79C2-A302-4597-9471-8E3D7E4D94D4}"/>
                  </a:ext>
                </a:extLst>
              </p:cNvPr>
              <p:cNvSpPr/>
              <p:nvPr/>
            </p:nvSpPr>
            <p:spPr>
              <a:xfrm>
                <a:off x="5970242" y="3173762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0BE1E4D-27CF-45EB-9D11-8C70647E9C5E}"/>
                  </a:ext>
                </a:extLst>
              </p:cNvPr>
              <p:cNvSpPr/>
              <p:nvPr/>
            </p:nvSpPr>
            <p:spPr>
              <a:xfrm>
                <a:off x="5970242" y="3555506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8B8BE54-52E8-4F6C-91CA-AC9CA88B52AD}"/>
                  </a:ext>
                </a:extLst>
              </p:cNvPr>
              <p:cNvSpPr/>
              <p:nvPr/>
            </p:nvSpPr>
            <p:spPr>
              <a:xfrm>
                <a:off x="5979119" y="3910615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4B319F7-8106-4708-BBAB-CBF1A093935C}"/>
                  </a:ext>
                </a:extLst>
              </p:cNvPr>
              <p:cNvSpPr/>
              <p:nvPr/>
            </p:nvSpPr>
            <p:spPr>
              <a:xfrm>
                <a:off x="6840254" y="2019669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B054FC-91F4-4CDD-BD0D-0AAA50700887}"/>
                  </a:ext>
                </a:extLst>
              </p:cNvPr>
              <p:cNvSpPr/>
              <p:nvPr/>
            </p:nvSpPr>
            <p:spPr>
              <a:xfrm>
                <a:off x="6841730" y="2402889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8E3060A-99CC-44AB-8592-1319D6E88C4D}"/>
                  </a:ext>
                </a:extLst>
              </p:cNvPr>
              <p:cNvSpPr/>
              <p:nvPr/>
            </p:nvSpPr>
            <p:spPr>
              <a:xfrm>
                <a:off x="6850613" y="2802383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1086D43-ADBF-4E63-8125-D8BA4CB353E5}"/>
                  </a:ext>
                </a:extLst>
              </p:cNvPr>
              <p:cNvSpPr/>
              <p:nvPr/>
            </p:nvSpPr>
            <p:spPr>
              <a:xfrm>
                <a:off x="6850610" y="3175241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1640641" y="2029288"/>
                <a:ext cx="241164" cy="4023065"/>
                <a:chOff x="648070" y="2032987"/>
                <a:chExt cx="241164" cy="4023065"/>
              </a:xfrm>
            </p:grpSpPr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49FE633A-075F-407A-ABD5-3E1F061E5D17}"/>
                    </a:ext>
                  </a:extLst>
                </p:cNvPr>
                <p:cNvSpPr/>
                <p:nvPr/>
              </p:nvSpPr>
              <p:spPr>
                <a:xfrm>
                  <a:off x="648070" y="203298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7CBDD0FE-075F-4BF7-8372-C8EC9D41E9A8}"/>
                    </a:ext>
                  </a:extLst>
                </p:cNvPr>
                <p:cNvSpPr/>
                <p:nvPr/>
              </p:nvSpPr>
              <p:spPr>
                <a:xfrm>
                  <a:off x="649546" y="241620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9C27C4C0-4C70-4AEB-A27B-316723451207}"/>
                    </a:ext>
                  </a:extLst>
                </p:cNvPr>
                <p:cNvSpPr/>
                <p:nvPr/>
              </p:nvSpPr>
              <p:spPr>
                <a:xfrm>
                  <a:off x="658429" y="281570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644AEB70-74FF-4721-B202-0C2C211C47AA}"/>
                    </a:ext>
                  </a:extLst>
                </p:cNvPr>
                <p:cNvSpPr/>
                <p:nvPr/>
              </p:nvSpPr>
              <p:spPr>
                <a:xfrm>
                  <a:off x="658426" y="31885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B8BB1EA7-4402-46B6-AF77-A36D6FB0F810}"/>
                    </a:ext>
                  </a:extLst>
                </p:cNvPr>
                <p:cNvSpPr/>
                <p:nvPr/>
              </p:nvSpPr>
              <p:spPr>
                <a:xfrm>
                  <a:off x="658426" y="357030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4110DF65-8EBB-4911-86F6-8E4C40BD5276}"/>
                    </a:ext>
                  </a:extLst>
                </p:cNvPr>
                <p:cNvSpPr/>
                <p:nvPr/>
              </p:nvSpPr>
              <p:spPr>
                <a:xfrm>
                  <a:off x="667303" y="3925412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58A2B88A-ACA4-494C-AF5E-00380F15995E}"/>
                    </a:ext>
                  </a:extLst>
                </p:cNvPr>
                <p:cNvSpPr/>
                <p:nvPr/>
              </p:nvSpPr>
              <p:spPr>
                <a:xfrm>
                  <a:off x="667303" y="430715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FC9E33E4-C53F-4DAE-886F-9D7E31B99DC5}"/>
                    </a:ext>
                  </a:extLst>
                </p:cNvPr>
                <p:cNvSpPr/>
                <p:nvPr/>
              </p:nvSpPr>
              <p:spPr>
                <a:xfrm>
                  <a:off x="658426" y="4671140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D147E7A-5A0A-447C-9843-E3DA795475BA}"/>
                    </a:ext>
                  </a:extLst>
                </p:cNvPr>
                <p:cNvSpPr/>
                <p:nvPr/>
              </p:nvSpPr>
              <p:spPr>
                <a:xfrm>
                  <a:off x="648070" y="50617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CB47CCBA-8D05-4ACD-818E-2A83744B25BE}"/>
                    </a:ext>
                  </a:extLst>
                </p:cNvPr>
                <p:cNvSpPr/>
                <p:nvPr/>
              </p:nvSpPr>
              <p:spPr>
                <a:xfrm>
                  <a:off x="648070" y="5443496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CD5114A0-4FDC-468B-A91E-D86FA02A16CD}"/>
                    </a:ext>
                  </a:extLst>
                </p:cNvPr>
                <p:cNvSpPr/>
                <p:nvPr/>
              </p:nvSpPr>
              <p:spPr>
                <a:xfrm>
                  <a:off x="648070" y="582523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2" name="Group 111"/>
              <p:cNvGrpSpPr/>
              <p:nvPr/>
            </p:nvGrpSpPr>
            <p:grpSpPr>
              <a:xfrm>
                <a:off x="2564974" y="2029288"/>
                <a:ext cx="241164" cy="4023065"/>
                <a:chOff x="648070" y="2032987"/>
                <a:chExt cx="241164" cy="4023065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49FE633A-075F-407A-ABD5-3E1F061E5D17}"/>
                    </a:ext>
                  </a:extLst>
                </p:cNvPr>
                <p:cNvSpPr/>
                <p:nvPr/>
              </p:nvSpPr>
              <p:spPr>
                <a:xfrm>
                  <a:off x="648070" y="203298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7CBDD0FE-075F-4BF7-8372-C8EC9D41E9A8}"/>
                    </a:ext>
                  </a:extLst>
                </p:cNvPr>
                <p:cNvSpPr/>
                <p:nvPr/>
              </p:nvSpPr>
              <p:spPr>
                <a:xfrm>
                  <a:off x="649546" y="241620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9C27C4C0-4C70-4AEB-A27B-316723451207}"/>
                    </a:ext>
                  </a:extLst>
                </p:cNvPr>
                <p:cNvSpPr/>
                <p:nvPr/>
              </p:nvSpPr>
              <p:spPr>
                <a:xfrm>
                  <a:off x="658429" y="281570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644AEB70-74FF-4721-B202-0C2C211C47AA}"/>
                    </a:ext>
                  </a:extLst>
                </p:cNvPr>
                <p:cNvSpPr/>
                <p:nvPr/>
              </p:nvSpPr>
              <p:spPr>
                <a:xfrm>
                  <a:off x="658426" y="31885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B8BB1EA7-4402-46B6-AF77-A36D6FB0F810}"/>
                    </a:ext>
                  </a:extLst>
                </p:cNvPr>
                <p:cNvSpPr/>
                <p:nvPr/>
              </p:nvSpPr>
              <p:spPr>
                <a:xfrm>
                  <a:off x="658426" y="357030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4110DF65-8EBB-4911-86F6-8E4C40BD5276}"/>
                    </a:ext>
                  </a:extLst>
                </p:cNvPr>
                <p:cNvSpPr/>
                <p:nvPr/>
              </p:nvSpPr>
              <p:spPr>
                <a:xfrm>
                  <a:off x="667303" y="3925412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58A2B88A-ACA4-494C-AF5E-00380F15995E}"/>
                    </a:ext>
                  </a:extLst>
                </p:cNvPr>
                <p:cNvSpPr/>
                <p:nvPr/>
              </p:nvSpPr>
              <p:spPr>
                <a:xfrm>
                  <a:off x="667303" y="430715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FC9E33E4-C53F-4DAE-886F-9D7E31B99DC5}"/>
                    </a:ext>
                  </a:extLst>
                </p:cNvPr>
                <p:cNvSpPr/>
                <p:nvPr/>
              </p:nvSpPr>
              <p:spPr>
                <a:xfrm>
                  <a:off x="658426" y="4671140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CD147E7A-5A0A-447C-9843-E3DA795475BA}"/>
                    </a:ext>
                  </a:extLst>
                </p:cNvPr>
                <p:cNvSpPr/>
                <p:nvPr/>
              </p:nvSpPr>
              <p:spPr>
                <a:xfrm>
                  <a:off x="648070" y="50617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B47CCBA-8D05-4ACD-818E-2A83744B25BE}"/>
                    </a:ext>
                  </a:extLst>
                </p:cNvPr>
                <p:cNvSpPr/>
                <p:nvPr/>
              </p:nvSpPr>
              <p:spPr>
                <a:xfrm>
                  <a:off x="648070" y="5443496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CD5114A0-4FDC-468B-A91E-D86FA02A16CD}"/>
                    </a:ext>
                  </a:extLst>
                </p:cNvPr>
                <p:cNvSpPr/>
                <p:nvPr/>
              </p:nvSpPr>
              <p:spPr>
                <a:xfrm>
                  <a:off x="648070" y="582523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4" name="Group 123"/>
              <p:cNvGrpSpPr/>
              <p:nvPr/>
            </p:nvGrpSpPr>
            <p:grpSpPr>
              <a:xfrm>
                <a:off x="3441532" y="2029288"/>
                <a:ext cx="241164" cy="4023065"/>
                <a:chOff x="648070" y="2032987"/>
                <a:chExt cx="241164" cy="4023065"/>
              </a:xfrm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49FE633A-075F-407A-ABD5-3E1F061E5D17}"/>
                    </a:ext>
                  </a:extLst>
                </p:cNvPr>
                <p:cNvSpPr/>
                <p:nvPr/>
              </p:nvSpPr>
              <p:spPr>
                <a:xfrm>
                  <a:off x="648070" y="203298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7CBDD0FE-075F-4BF7-8372-C8EC9D41E9A8}"/>
                    </a:ext>
                  </a:extLst>
                </p:cNvPr>
                <p:cNvSpPr/>
                <p:nvPr/>
              </p:nvSpPr>
              <p:spPr>
                <a:xfrm>
                  <a:off x="649546" y="241620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9C27C4C0-4C70-4AEB-A27B-316723451207}"/>
                    </a:ext>
                  </a:extLst>
                </p:cNvPr>
                <p:cNvSpPr/>
                <p:nvPr/>
              </p:nvSpPr>
              <p:spPr>
                <a:xfrm>
                  <a:off x="658429" y="281570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644AEB70-74FF-4721-B202-0C2C211C47AA}"/>
                    </a:ext>
                  </a:extLst>
                </p:cNvPr>
                <p:cNvSpPr/>
                <p:nvPr/>
              </p:nvSpPr>
              <p:spPr>
                <a:xfrm>
                  <a:off x="658426" y="31885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8BB1EA7-4402-46B6-AF77-A36D6FB0F810}"/>
                    </a:ext>
                  </a:extLst>
                </p:cNvPr>
                <p:cNvSpPr/>
                <p:nvPr/>
              </p:nvSpPr>
              <p:spPr>
                <a:xfrm>
                  <a:off x="658426" y="357030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4110DF65-8EBB-4911-86F6-8E4C40BD5276}"/>
                    </a:ext>
                  </a:extLst>
                </p:cNvPr>
                <p:cNvSpPr/>
                <p:nvPr/>
              </p:nvSpPr>
              <p:spPr>
                <a:xfrm>
                  <a:off x="667303" y="3925412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58A2B88A-ACA4-494C-AF5E-00380F15995E}"/>
                    </a:ext>
                  </a:extLst>
                </p:cNvPr>
                <p:cNvSpPr/>
                <p:nvPr/>
              </p:nvSpPr>
              <p:spPr>
                <a:xfrm>
                  <a:off x="667303" y="430715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FC9E33E4-C53F-4DAE-886F-9D7E31B99DC5}"/>
                    </a:ext>
                  </a:extLst>
                </p:cNvPr>
                <p:cNvSpPr/>
                <p:nvPr/>
              </p:nvSpPr>
              <p:spPr>
                <a:xfrm>
                  <a:off x="658426" y="4671140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CD147E7A-5A0A-447C-9843-E3DA795475BA}"/>
                    </a:ext>
                  </a:extLst>
                </p:cNvPr>
                <p:cNvSpPr/>
                <p:nvPr/>
              </p:nvSpPr>
              <p:spPr>
                <a:xfrm>
                  <a:off x="648070" y="50617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CB47CCBA-8D05-4ACD-818E-2A83744B25BE}"/>
                    </a:ext>
                  </a:extLst>
                </p:cNvPr>
                <p:cNvSpPr/>
                <p:nvPr/>
              </p:nvSpPr>
              <p:spPr>
                <a:xfrm>
                  <a:off x="648070" y="5443496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CD5114A0-4FDC-468B-A91E-D86FA02A16CD}"/>
                    </a:ext>
                  </a:extLst>
                </p:cNvPr>
                <p:cNvSpPr/>
                <p:nvPr/>
              </p:nvSpPr>
              <p:spPr>
                <a:xfrm>
                  <a:off x="648070" y="582523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6399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778822" y="1926920"/>
            <a:ext cx="8258418" cy="3001945"/>
            <a:chOff x="825621" y="1514007"/>
            <a:chExt cx="7688791" cy="3001945"/>
          </a:xfrm>
          <a:solidFill>
            <a:schemeClr val="bg2">
              <a:lumMod val="50000"/>
            </a:schemeClr>
          </a:solidFill>
        </p:grpSpPr>
        <p:grpSp>
          <p:nvGrpSpPr>
            <p:cNvPr id="13" name="Group 12"/>
            <p:cNvGrpSpPr/>
            <p:nvPr/>
          </p:nvGrpSpPr>
          <p:grpSpPr>
            <a:xfrm>
              <a:off x="825621" y="1514007"/>
              <a:ext cx="7688791" cy="3001945"/>
              <a:chOff x="825622" y="1514008"/>
              <a:chExt cx="7587525" cy="3182918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825622" y="1514008"/>
                <a:ext cx="7587525" cy="3182917"/>
                <a:chOff x="825622" y="1514007"/>
                <a:chExt cx="7587522" cy="3182914"/>
              </a:xfrm>
              <a:grpFill/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825622" y="1514007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5100317" y="1514007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825622" y="2865621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100317" y="2865621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825622" y="4217235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5100317" y="4217235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Rectangle 2"/>
                <p:cNvSpPr/>
                <p:nvPr/>
              </p:nvSpPr>
              <p:spPr>
                <a:xfrm>
                  <a:off x="825622" y="1514007"/>
                  <a:ext cx="493512" cy="318291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2330818" y="4207429"/>
                <a:ext cx="795948" cy="48949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OPD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361131" y="1540158"/>
              <a:ext cx="715982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Lab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B49DC55-1A4A-485A-B09E-5C5002BE0E5D}"/>
              </a:ext>
            </a:extLst>
          </p:cNvPr>
          <p:cNvSpPr txBox="1"/>
          <p:nvPr/>
        </p:nvSpPr>
        <p:spPr>
          <a:xfrm>
            <a:off x="168676" y="330738"/>
            <a:ext cx="11531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Rathnapura Teaching Hospital – Floor plan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FB9D14F-0940-468A-92E4-BD99ADDE2AD9}"/>
              </a:ext>
            </a:extLst>
          </p:cNvPr>
          <p:cNvGrpSpPr/>
          <p:nvPr/>
        </p:nvGrpSpPr>
        <p:grpSpPr>
          <a:xfrm>
            <a:off x="10351604" y="5793918"/>
            <a:ext cx="1588260" cy="1245339"/>
            <a:chOff x="10687987" y="5981076"/>
            <a:chExt cx="1150511" cy="930431"/>
          </a:xfrm>
        </p:grpSpPr>
        <p:sp>
          <p:nvSpPr>
            <p:cNvPr id="14" name="Rectangle 13"/>
            <p:cNvSpPr/>
            <p:nvPr/>
          </p:nvSpPr>
          <p:spPr>
            <a:xfrm>
              <a:off x="10687987" y="5981076"/>
              <a:ext cx="914401" cy="771993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89186" y="5988177"/>
              <a:ext cx="104931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Blood Sampling Center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0032765" y="2314887"/>
            <a:ext cx="1734711" cy="229334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12096" y="2596896"/>
            <a:ext cx="2027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Pharmacy Area</a:t>
            </a:r>
          </a:p>
        </p:txBody>
      </p:sp>
    </p:spTree>
    <p:extLst>
      <p:ext uri="{BB962C8B-B14F-4D97-AF65-F5344CB8AC3E}">
        <p14:creationId xmlns:p14="http://schemas.microsoft.com/office/powerpoint/2010/main" val="249876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725317" y="2492370"/>
            <a:ext cx="8258418" cy="3042999"/>
            <a:chOff x="825621" y="1514007"/>
            <a:chExt cx="7688791" cy="3042999"/>
          </a:xfrm>
          <a:solidFill>
            <a:schemeClr val="bg2">
              <a:lumMod val="50000"/>
            </a:schemeClr>
          </a:solidFill>
        </p:grpSpPr>
        <p:grpSp>
          <p:nvGrpSpPr>
            <p:cNvPr id="13" name="Group 12"/>
            <p:cNvGrpSpPr/>
            <p:nvPr/>
          </p:nvGrpSpPr>
          <p:grpSpPr>
            <a:xfrm>
              <a:off x="825621" y="1514007"/>
              <a:ext cx="7688791" cy="3042999"/>
              <a:chOff x="825622" y="1514008"/>
              <a:chExt cx="7587525" cy="3226447"/>
            </a:xfrm>
            <a:grpFill/>
          </p:grpSpPr>
          <p:grpSp>
            <p:nvGrpSpPr>
              <p:cNvPr id="12" name="Group 11"/>
              <p:cNvGrpSpPr/>
              <p:nvPr/>
            </p:nvGrpSpPr>
            <p:grpSpPr>
              <a:xfrm>
                <a:off x="825622" y="1514008"/>
                <a:ext cx="7587525" cy="3182917"/>
                <a:chOff x="825622" y="1514007"/>
                <a:chExt cx="7587522" cy="3182914"/>
              </a:xfrm>
              <a:grpFill/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825622" y="1514007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5100317" y="1514007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825622" y="2865621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Rectangle 6"/>
                <p:cNvSpPr/>
                <p:nvPr/>
              </p:nvSpPr>
              <p:spPr>
                <a:xfrm>
                  <a:off x="5100317" y="2865621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825622" y="4217235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5100317" y="4217235"/>
                  <a:ext cx="3312827" cy="47968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Rectangle 2"/>
                <p:cNvSpPr/>
                <p:nvPr/>
              </p:nvSpPr>
              <p:spPr>
                <a:xfrm>
                  <a:off x="825622" y="1514007"/>
                  <a:ext cx="493512" cy="3182914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2281003" y="4217235"/>
                <a:ext cx="1001844" cy="5232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OPD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565868" y="1566310"/>
              <a:ext cx="616796" cy="40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Lab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870F6B3-9397-4B10-B0E6-4996D3EA4E90}"/>
              </a:ext>
            </a:extLst>
          </p:cNvPr>
          <p:cNvGrpSpPr/>
          <p:nvPr/>
        </p:nvGrpSpPr>
        <p:grpSpPr>
          <a:xfrm>
            <a:off x="10384529" y="5853083"/>
            <a:ext cx="1441898" cy="970154"/>
            <a:chOff x="10687987" y="5952590"/>
            <a:chExt cx="1097078" cy="800479"/>
          </a:xfrm>
          <a:solidFill>
            <a:srgbClr val="C00000"/>
          </a:solidFill>
        </p:grpSpPr>
        <p:sp>
          <p:nvSpPr>
            <p:cNvPr id="14" name="Rectangle 13"/>
            <p:cNvSpPr/>
            <p:nvPr/>
          </p:nvSpPr>
          <p:spPr>
            <a:xfrm>
              <a:off x="10687987" y="5981076"/>
              <a:ext cx="914401" cy="77199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735753" y="5952590"/>
              <a:ext cx="1049312" cy="76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Blood Sampling Center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9931413" y="2814114"/>
            <a:ext cx="1928644" cy="2358455"/>
            <a:chOff x="9858576" y="1818261"/>
            <a:chExt cx="1928644" cy="2358455"/>
          </a:xfrm>
          <a:solidFill>
            <a:schemeClr val="accent1">
              <a:lumMod val="50000"/>
            </a:schemeClr>
          </a:solidFill>
        </p:grpSpPr>
        <p:sp>
          <p:nvSpPr>
            <p:cNvPr id="11" name="Rectangle 10"/>
            <p:cNvSpPr/>
            <p:nvPr/>
          </p:nvSpPr>
          <p:spPr>
            <a:xfrm>
              <a:off x="9945973" y="1818261"/>
              <a:ext cx="1753850" cy="235845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858576" y="2111096"/>
              <a:ext cx="19286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Pharmacy Area</a:t>
              </a:r>
            </a:p>
          </p:txBody>
        </p:sp>
      </p:grp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3399812" y="4460558"/>
            <a:ext cx="6497971" cy="1763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 flipH="1">
            <a:off x="11190049" y="5258970"/>
            <a:ext cx="7156" cy="574305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 flipH="1" flipV="1">
            <a:off x="10567518" y="5204448"/>
            <a:ext cx="1" cy="61896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4846172" y="1102845"/>
            <a:ext cx="8458" cy="275552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2062275" y="3716900"/>
            <a:ext cx="2599666" cy="53880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 flipH="1" flipV="1">
            <a:off x="4980581" y="4756370"/>
            <a:ext cx="4917206" cy="2989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5157761" y="2142442"/>
            <a:ext cx="44083" cy="1661733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4317167" y="2055287"/>
            <a:ext cx="942100" cy="2962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4288799" y="2055287"/>
            <a:ext cx="36625" cy="200824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3D78A6-9661-4492-A6CC-0A8DC333DF04}"/>
              </a:ext>
            </a:extLst>
          </p:cNvPr>
          <p:cNvGrpSpPr/>
          <p:nvPr/>
        </p:nvGrpSpPr>
        <p:grpSpPr>
          <a:xfrm>
            <a:off x="4046647" y="969588"/>
            <a:ext cx="2266310" cy="1111605"/>
            <a:chOff x="3721118" y="1277054"/>
            <a:chExt cx="2266310" cy="1111605"/>
          </a:xfrm>
        </p:grpSpPr>
        <p:pic>
          <p:nvPicPr>
            <p:cNvPr id="1026" name="Picture 2" descr="Cartoon office man animation 3D - TurboSquid 1319649"/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81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118" y="1439485"/>
              <a:ext cx="1547892" cy="949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artoon Bus Images, Stock Photos &amp; Vectors | Shutterstock"/>
            <p:cNvPicPr>
              <a:picLocks noChangeAspect="1" noChangeArrowheads="1"/>
            </p:cNvPicPr>
            <p:nvPr/>
          </p:nvPicPr>
          <p:blipFill rotWithShape="1"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96"/>
            <a:stretch/>
          </p:blipFill>
          <p:spPr bwMode="auto">
            <a:xfrm flipH="1">
              <a:off x="5013146" y="1277054"/>
              <a:ext cx="974282" cy="53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237744" y="231826"/>
            <a:ext cx="12250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b="1" dirty="0"/>
              <a:t>OPD Patients Movement Around the Building</a:t>
            </a:r>
          </a:p>
        </p:txBody>
      </p:sp>
      <p:cxnSp>
        <p:nvCxnSpPr>
          <p:cNvPr id="33" name="Straight Arrow Connector 32"/>
          <p:cNvCxnSpPr>
            <a:cxnSpLocks/>
          </p:cNvCxnSpPr>
          <p:nvPr/>
        </p:nvCxnSpPr>
        <p:spPr>
          <a:xfrm flipH="1" flipV="1">
            <a:off x="4796350" y="2944784"/>
            <a:ext cx="49822" cy="1930433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</p:cNvCxnSpPr>
          <p:nvPr/>
        </p:nvCxnSpPr>
        <p:spPr>
          <a:xfrm flipH="1">
            <a:off x="4261447" y="3027121"/>
            <a:ext cx="461449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>
            <a:off x="4442739" y="3162942"/>
            <a:ext cx="7751" cy="177781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74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 flipH="1">
            <a:off x="2964112" y="5785149"/>
            <a:ext cx="60023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Reduce the rush in the building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27876" y="3774616"/>
            <a:ext cx="931255" cy="7164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flipH="1">
            <a:off x="4762257" y="3844712"/>
            <a:ext cx="778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Blood Draw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860263" y="2175611"/>
            <a:ext cx="3114195" cy="1578475"/>
            <a:chOff x="2860263" y="2175611"/>
            <a:chExt cx="3114195" cy="1578475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5928864" y="2175611"/>
              <a:ext cx="45594" cy="1578475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2860263" y="3539680"/>
              <a:ext cx="2713456" cy="41700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V="1">
              <a:off x="3009760" y="3216278"/>
              <a:ext cx="2218389" cy="9846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5399211" y="3212671"/>
              <a:ext cx="1487" cy="314559"/>
            </a:xfrm>
            <a:prstGeom prst="straightConnector1">
              <a:avLst/>
            </a:prstGeom>
            <a:ln w="57150">
              <a:solidFill>
                <a:schemeClr val="accent5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1953381" y="2499850"/>
            <a:ext cx="8258418" cy="3001944"/>
            <a:chOff x="825621" y="1514007"/>
            <a:chExt cx="7688791" cy="3001944"/>
          </a:xfrm>
        </p:grpSpPr>
        <p:grpSp>
          <p:nvGrpSpPr>
            <p:cNvPr id="5" name="Group 4"/>
            <p:cNvGrpSpPr/>
            <p:nvPr/>
          </p:nvGrpSpPr>
          <p:grpSpPr>
            <a:xfrm>
              <a:off x="825621" y="1514007"/>
              <a:ext cx="7688791" cy="3001944"/>
              <a:chOff x="825622" y="1514008"/>
              <a:chExt cx="7587525" cy="3182917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25622" y="1514008"/>
                <a:ext cx="7587525" cy="3182917"/>
                <a:chOff x="825622" y="1514007"/>
                <a:chExt cx="7587522" cy="3182914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825622" y="1514007"/>
                  <a:ext cx="3312827" cy="479686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5100317" y="1514007"/>
                  <a:ext cx="3312827" cy="479686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/>
                <p:cNvSpPr/>
                <p:nvPr/>
              </p:nvSpPr>
              <p:spPr>
                <a:xfrm>
                  <a:off x="825622" y="2865621"/>
                  <a:ext cx="3312827" cy="759616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 11"/>
                <p:cNvSpPr/>
                <p:nvPr/>
              </p:nvSpPr>
              <p:spPr>
                <a:xfrm>
                  <a:off x="5100317" y="2865621"/>
                  <a:ext cx="3312827" cy="479686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/>
                <p:cNvSpPr/>
                <p:nvPr/>
              </p:nvSpPr>
              <p:spPr>
                <a:xfrm>
                  <a:off x="825622" y="4217235"/>
                  <a:ext cx="3312827" cy="479686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100317" y="4217235"/>
                  <a:ext cx="3312827" cy="479686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825622" y="1514007"/>
                  <a:ext cx="493512" cy="3182914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extBox 7"/>
              <p:cNvSpPr txBox="1"/>
              <p:nvPr/>
            </p:nvSpPr>
            <p:spPr>
              <a:xfrm>
                <a:off x="1981114" y="2843856"/>
                <a:ext cx="100184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</a:rPr>
                  <a:t>OPD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3565867" y="1566310"/>
              <a:ext cx="13341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Lab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1709866" y="625163"/>
            <a:ext cx="4690934" cy="3874405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321887" y="1048145"/>
            <a:ext cx="3251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Isolated Area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1176F49-B006-4B39-9734-8C3351CE4E4A}"/>
              </a:ext>
            </a:extLst>
          </p:cNvPr>
          <p:cNvGrpSpPr/>
          <p:nvPr/>
        </p:nvGrpSpPr>
        <p:grpSpPr>
          <a:xfrm>
            <a:off x="5196449" y="977068"/>
            <a:ext cx="2266310" cy="1111605"/>
            <a:chOff x="3721118" y="1277054"/>
            <a:chExt cx="2266310" cy="1111605"/>
          </a:xfrm>
        </p:grpSpPr>
        <p:pic>
          <p:nvPicPr>
            <p:cNvPr id="30" name="Picture 2" descr="Cartoon office man animation 3D - TurboSquid 1319649">
              <a:extLst>
                <a:ext uri="{FF2B5EF4-FFF2-40B4-BE49-F238E27FC236}">
                  <a16:creationId xmlns:a16="http://schemas.microsoft.com/office/drawing/2014/main" id="{BB7DD94C-686E-4FCC-A46D-49B5D897D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9815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118" y="1439485"/>
              <a:ext cx="1547892" cy="949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Cartoon Bus Images, Stock Photos &amp; Vectors | Shutterstock">
              <a:extLst>
                <a:ext uri="{FF2B5EF4-FFF2-40B4-BE49-F238E27FC236}">
                  <a16:creationId xmlns:a16="http://schemas.microsoft.com/office/drawing/2014/main" id="{30303966-4FF4-4667-B749-3D1CCC6AFF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096"/>
            <a:stretch/>
          </p:blipFill>
          <p:spPr bwMode="auto">
            <a:xfrm flipH="1">
              <a:off x="5013146" y="1277054"/>
              <a:ext cx="974282" cy="533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Rectangle 32"/>
          <p:cNvSpPr/>
          <p:nvPr/>
        </p:nvSpPr>
        <p:spPr>
          <a:xfrm>
            <a:off x="4410635" y="3787638"/>
            <a:ext cx="1237118" cy="68055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609624" y="3765074"/>
            <a:ext cx="10234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Blood Sampling Center</a:t>
            </a:r>
          </a:p>
        </p:txBody>
      </p:sp>
    </p:spTree>
    <p:extLst>
      <p:ext uri="{BB962C8B-B14F-4D97-AF65-F5344CB8AC3E}">
        <p14:creationId xmlns:p14="http://schemas.microsoft.com/office/powerpoint/2010/main" val="261252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88F918-C22B-42C6-A1A7-6A52609DBFF8}"/>
              </a:ext>
            </a:extLst>
          </p:cNvPr>
          <p:cNvSpPr txBox="1"/>
          <p:nvPr/>
        </p:nvSpPr>
        <p:spPr>
          <a:xfrm>
            <a:off x="225492" y="239211"/>
            <a:ext cx="9368875" cy="830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/>
              <a:t>Proposed Solutions</a:t>
            </a:r>
          </a:p>
          <a:p>
            <a:endParaRPr lang="en-US" sz="8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sz="8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8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sz="8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8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sz="8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FA0096-3021-4254-83D4-31938DB25F41}"/>
              </a:ext>
            </a:extLst>
          </p:cNvPr>
          <p:cNvSpPr txBox="1"/>
          <p:nvPr/>
        </p:nvSpPr>
        <p:spPr>
          <a:xfrm>
            <a:off x="1121159" y="1539825"/>
            <a:ext cx="1014460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600" dirty="0">
                <a:solidFill>
                  <a:schemeClr val="bg2">
                    <a:lumMod val="50000"/>
                  </a:schemeClr>
                </a:solidFill>
              </a:rPr>
              <a:t>Phase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600" dirty="0">
                <a:solidFill>
                  <a:schemeClr val="bg2">
                    <a:lumMod val="50000"/>
                  </a:schemeClr>
                </a:solidFill>
              </a:rPr>
              <a:t>Introduction of Numbering System and Displaying at Counters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600" dirty="0">
                <a:solidFill>
                  <a:schemeClr val="bg2">
                    <a:lumMod val="50000"/>
                  </a:schemeClr>
                </a:solidFill>
              </a:rPr>
              <a:t>Temporary Resting Area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600" dirty="0">
                <a:solidFill>
                  <a:schemeClr val="tx2">
                    <a:lumMod val="75000"/>
                  </a:schemeClr>
                </a:solidFill>
              </a:rPr>
              <a:t>Phase 2:</a:t>
            </a:r>
            <a:r>
              <a:rPr lang="en-AU" sz="26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600" dirty="0">
                <a:solidFill>
                  <a:schemeClr val="bg2">
                    <a:lumMod val="50000"/>
                  </a:schemeClr>
                </a:solidFill>
              </a:rPr>
              <a:t>Linking of Stores Database to Prescription and Pharmacy Sections</a:t>
            </a:r>
            <a:endParaRPr lang="en-US" sz="2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4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Up-Down Arrow 84"/>
          <p:cNvSpPr/>
          <p:nvPr/>
        </p:nvSpPr>
        <p:spPr>
          <a:xfrm rot="5400000">
            <a:off x="2635737" y="-280625"/>
            <a:ext cx="426621" cy="4628221"/>
          </a:xfrm>
          <a:prstGeom prst="upDownArrow">
            <a:avLst/>
          </a:prstGeom>
          <a:solidFill>
            <a:srgbClr val="D12D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70203" y="1323872"/>
            <a:ext cx="53576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Numbers for these 4 Clinic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Counters</a:t>
            </a:r>
          </a:p>
        </p:txBody>
      </p:sp>
      <p:sp>
        <p:nvSpPr>
          <p:cNvPr id="90" name="Up-Down Arrow 89"/>
          <p:cNvSpPr/>
          <p:nvPr/>
        </p:nvSpPr>
        <p:spPr>
          <a:xfrm rot="5400000">
            <a:off x="7421268" y="-175266"/>
            <a:ext cx="446805" cy="4437689"/>
          </a:xfrm>
          <a:prstGeom prst="up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163158" y="1326262"/>
            <a:ext cx="52873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chemeClr val="bg2">
                    <a:lumMod val="50000"/>
                  </a:schemeClr>
                </a:solidFill>
              </a:rPr>
              <a:t>Existing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882841-01FC-42D1-A4E6-B4CC77ACB249}"/>
              </a:ext>
            </a:extLst>
          </p:cNvPr>
          <p:cNvSpPr txBox="1"/>
          <p:nvPr/>
        </p:nvSpPr>
        <p:spPr>
          <a:xfrm>
            <a:off x="230453" y="130519"/>
            <a:ext cx="104196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Phase 1- Introduction of Numbering System and Displaying at the Counters</a:t>
            </a:r>
            <a:endParaRPr lang="en-US" sz="32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534937" y="2439184"/>
            <a:ext cx="9568287" cy="4288297"/>
            <a:chOff x="534937" y="2439184"/>
            <a:chExt cx="9568287" cy="522155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4DD6960-377E-4D55-B067-17FF0F58A135}"/>
                </a:ext>
              </a:extLst>
            </p:cNvPr>
            <p:cNvSpPr txBox="1"/>
            <p:nvPr/>
          </p:nvSpPr>
          <p:spPr>
            <a:xfrm>
              <a:off x="534937" y="2439184"/>
              <a:ext cx="9568287" cy="3693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|              All Clinics                                                       |   Priority    |     Staff       |     OPD        | Children|</a:t>
              </a: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643783" y="2980721"/>
              <a:ext cx="9219730" cy="4680013"/>
              <a:chOff x="523783" y="1376039"/>
              <a:chExt cx="6767807" cy="4680013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18729C0-CF5F-4B96-AC45-7C5918E1500B}"/>
                  </a:ext>
                </a:extLst>
              </p:cNvPr>
              <p:cNvSpPr/>
              <p:nvPr/>
            </p:nvSpPr>
            <p:spPr>
              <a:xfrm>
                <a:off x="523783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C311EB7-17C9-4483-B269-371D89BD0196}"/>
                  </a:ext>
                </a:extLst>
              </p:cNvPr>
              <p:cNvSpPr/>
              <p:nvPr/>
            </p:nvSpPr>
            <p:spPr>
              <a:xfrm>
                <a:off x="1395269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DA34D35-5363-4336-96A3-1635B1231916}"/>
                  </a:ext>
                </a:extLst>
              </p:cNvPr>
              <p:cNvSpPr/>
              <p:nvPr/>
            </p:nvSpPr>
            <p:spPr>
              <a:xfrm>
                <a:off x="2265295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95BF8B3-9FF9-4388-B647-2B33AF30FAA2}"/>
                  </a:ext>
                </a:extLst>
              </p:cNvPr>
              <p:cNvSpPr/>
              <p:nvPr/>
            </p:nvSpPr>
            <p:spPr>
              <a:xfrm>
                <a:off x="3135321" y="1376039"/>
                <a:ext cx="674704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88EED88-31AA-4DEA-91DF-A7491D9194BE}"/>
                  </a:ext>
                </a:extLst>
              </p:cNvPr>
              <p:cNvSpPr/>
              <p:nvPr/>
            </p:nvSpPr>
            <p:spPr>
              <a:xfrm>
                <a:off x="4005348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96A9755-09A2-43DE-917E-12772D61BE56}"/>
                  </a:ext>
                </a:extLst>
              </p:cNvPr>
              <p:cNvSpPr/>
              <p:nvPr/>
            </p:nvSpPr>
            <p:spPr>
              <a:xfrm>
                <a:off x="4876834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F8EE0A1-091C-4707-951C-14CE9B4470F8}"/>
                  </a:ext>
                </a:extLst>
              </p:cNvPr>
              <p:cNvSpPr/>
              <p:nvPr/>
            </p:nvSpPr>
            <p:spPr>
              <a:xfrm>
                <a:off x="5746860" y="1376039"/>
                <a:ext cx="674703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7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AA4072E-AE0C-4EAC-B529-67D6901041A1}"/>
                  </a:ext>
                </a:extLst>
              </p:cNvPr>
              <p:cNvSpPr/>
              <p:nvPr/>
            </p:nvSpPr>
            <p:spPr>
              <a:xfrm>
                <a:off x="6616886" y="1376039"/>
                <a:ext cx="674704" cy="32847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8</a:t>
                </a:r>
              </a:p>
            </p:txBody>
          </p: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9C5E9DF-5FD9-4859-8D05-09A6849E1359}"/>
                  </a:ext>
                </a:extLst>
              </p:cNvPr>
              <p:cNvCxnSpPr/>
              <p:nvPr/>
            </p:nvCxnSpPr>
            <p:spPr>
              <a:xfrm>
                <a:off x="1305017" y="2015231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A28BE9F-1E37-4837-80C0-BB29E19B9041}"/>
                  </a:ext>
                </a:extLst>
              </p:cNvPr>
              <p:cNvCxnSpPr/>
              <p:nvPr/>
            </p:nvCxnSpPr>
            <p:spPr>
              <a:xfrm>
                <a:off x="2158755" y="2025586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E1924C9-3CAC-42B6-9687-7EBA51A3AEBB}"/>
                  </a:ext>
                </a:extLst>
              </p:cNvPr>
              <p:cNvCxnSpPr/>
              <p:nvPr/>
            </p:nvCxnSpPr>
            <p:spPr>
              <a:xfrm>
                <a:off x="3046521" y="2032987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D4855FF-A1A5-443D-BE0F-56FC73FB2D62}"/>
                  </a:ext>
                </a:extLst>
              </p:cNvPr>
              <p:cNvCxnSpPr/>
              <p:nvPr/>
            </p:nvCxnSpPr>
            <p:spPr>
              <a:xfrm>
                <a:off x="3916536" y="2034464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5639020-D7BD-4AF8-BE8B-0C0F03D30307}"/>
                  </a:ext>
                </a:extLst>
              </p:cNvPr>
              <p:cNvCxnSpPr/>
              <p:nvPr/>
            </p:nvCxnSpPr>
            <p:spPr>
              <a:xfrm>
                <a:off x="4795418" y="2025588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1A9156E8-90AC-4029-AE9D-03A3BBC95D48}"/>
                  </a:ext>
                </a:extLst>
              </p:cNvPr>
              <p:cNvCxnSpPr/>
              <p:nvPr/>
            </p:nvCxnSpPr>
            <p:spPr>
              <a:xfrm>
                <a:off x="5649156" y="2035943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F11FDD6-B430-4EB4-8986-E6C3AD21AC09}"/>
                  </a:ext>
                </a:extLst>
              </p:cNvPr>
              <p:cNvCxnSpPr/>
              <p:nvPr/>
            </p:nvCxnSpPr>
            <p:spPr>
              <a:xfrm>
                <a:off x="6536922" y="2043344"/>
                <a:ext cx="0" cy="1908699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6" name="Group 105"/>
              <p:cNvGrpSpPr/>
              <p:nvPr/>
            </p:nvGrpSpPr>
            <p:grpSpPr>
              <a:xfrm>
                <a:off x="648070" y="2032987"/>
                <a:ext cx="241164" cy="4023065"/>
                <a:chOff x="648070" y="2032987"/>
                <a:chExt cx="241164" cy="4023065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49FE633A-075F-407A-ABD5-3E1F061E5D17}"/>
                    </a:ext>
                  </a:extLst>
                </p:cNvPr>
                <p:cNvSpPr/>
                <p:nvPr/>
              </p:nvSpPr>
              <p:spPr>
                <a:xfrm>
                  <a:off x="648070" y="203298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7CBDD0FE-075F-4BF7-8372-C8EC9D41E9A8}"/>
                    </a:ext>
                  </a:extLst>
                </p:cNvPr>
                <p:cNvSpPr/>
                <p:nvPr/>
              </p:nvSpPr>
              <p:spPr>
                <a:xfrm>
                  <a:off x="649546" y="241620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C27C4C0-4C70-4AEB-A27B-316723451207}"/>
                    </a:ext>
                  </a:extLst>
                </p:cNvPr>
                <p:cNvSpPr/>
                <p:nvPr/>
              </p:nvSpPr>
              <p:spPr>
                <a:xfrm>
                  <a:off x="658429" y="281570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644AEB70-74FF-4721-B202-0C2C211C47AA}"/>
                    </a:ext>
                  </a:extLst>
                </p:cNvPr>
                <p:cNvSpPr/>
                <p:nvPr/>
              </p:nvSpPr>
              <p:spPr>
                <a:xfrm>
                  <a:off x="658426" y="31885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B8BB1EA7-4402-46B6-AF77-A36D6FB0F810}"/>
                    </a:ext>
                  </a:extLst>
                </p:cNvPr>
                <p:cNvSpPr/>
                <p:nvPr/>
              </p:nvSpPr>
              <p:spPr>
                <a:xfrm>
                  <a:off x="658426" y="357030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4110DF65-8EBB-4911-86F6-8E4C40BD5276}"/>
                    </a:ext>
                  </a:extLst>
                </p:cNvPr>
                <p:cNvSpPr/>
                <p:nvPr/>
              </p:nvSpPr>
              <p:spPr>
                <a:xfrm>
                  <a:off x="667303" y="3925412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58A2B88A-ACA4-494C-AF5E-00380F15995E}"/>
                    </a:ext>
                  </a:extLst>
                </p:cNvPr>
                <p:cNvSpPr/>
                <p:nvPr/>
              </p:nvSpPr>
              <p:spPr>
                <a:xfrm>
                  <a:off x="667303" y="430715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Rectangle 170">
                  <a:extLst>
                    <a:ext uri="{FF2B5EF4-FFF2-40B4-BE49-F238E27FC236}">
                      <a16:creationId xmlns:a16="http://schemas.microsoft.com/office/drawing/2014/main" id="{FC9E33E4-C53F-4DAE-886F-9D7E31B99DC5}"/>
                    </a:ext>
                  </a:extLst>
                </p:cNvPr>
                <p:cNvSpPr/>
                <p:nvPr/>
              </p:nvSpPr>
              <p:spPr>
                <a:xfrm>
                  <a:off x="658426" y="4671140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CD147E7A-5A0A-447C-9843-E3DA795475BA}"/>
                    </a:ext>
                  </a:extLst>
                </p:cNvPr>
                <p:cNvSpPr/>
                <p:nvPr/>
              </p:nvSpPr>
              <p:spPr>
                <a:xfrm>
                  <a:off x="648070" y="50617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CB47CCBA-8D05-4ACD-818E-2A83744B25BE}"/>
                    </a:ext>
                  </a:extLst>
                </p:cNvPr>
                <p:cNvSpPr/>
                <p:nvPr/>
              </p:nvSpPr>
              <p:spPr>
                <a:xfrm>
                  <a:off x="648070" y="5443496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CD5114A0-4FDC-468B-A91E-D86FA02A16CD}"/>
                    </a:ext>
                  </a:extLst>
                </p:cNvPr>
                <p:cNvSpPr/>
                <p:nvPr/>
              </p:nvSpPr>
              <p:spPr>
                <a:xfrm>
                  <a:off x="648070" y="582523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312EA45-48FD-49E1-978C-1C9046749FFC}"/>
                  </a:ext>
                </a:extLst>
              </p:cNvPr>
              <p:cNvSpPr/>
              <p:nvPr/>
            </p:nvSpPr>
            <p:spPr>
              <a:xfrm>
                <a:off x="4253891" y="2034464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4B29048-22DD-4E1B-877E-0C0C6F0C1C0E}"/>
                  </a:ext>
                </a:extLst>
              </p:cNvPr>
              <p:cNvSpPr/>
              <p:nvPr/>
            </p:nvSpPr>
            <p:spPr>
              <a:xfrm>
                <a:off x="4255367" y="2417684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FFEC0293-C230-41A5-88A3-0D8AC3A17B12}"/>
                  </a:ext>
                </a:extLst>
              </p:cNvPr>
              <p:cNvSpPr/>
              <p:nvPr/>
            </p:nvSpPr>
            <p:spPr>
              <a:xfrm>
                <a:off x="4264250" y="2817178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56859371-B493-40F5-A050-163DF94D3F49}"/>
                  </a:ext>
                </a:extLst>
              </p:cNvPr>
              <p:cNvSpPr/>
              <p:nvPr/>
            </p:nvSpPr>
            <p:spPr>
              <a:xfrm>
                <a:off x="4264247" y="3190036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242F8177-A9F5-4345-8C8E-95B1BBDAED27}"/>
                  </a:ext>
                </a:extLst>
              </p:cNvPr>
              <p:cNvSpPr/>
              <p:nvPr/>
            </p:nvSpPr>
            <p:spPr>
              <a:xfrm>
                <a:off x="4264247" y="3571780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FE1183B-3B06-46AC-997A-58881C790DC7}"/>
                  </a:ext>
                </a:extLst>
              </p:cNvPr>
              <p:cNvSpPr/>
              <p:nvPr/>
            </p:nvSpPr>
            <p:spPr>
              <a:xfrm>
                <a:off x="4273124" y="3926889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E4C382C-A249-4BCC-B34C-A20E734DA08B}"/>
                  </a:ext>
                </a:extLst>
              </p:cNvPr>
              <p:cNvSpPr/>
              <p:nvPr/>
            </p:nvSpPr>
            <p:spPr>
              <a:xfrm>
                <a:off x="4273124" y="4308628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E0626D6-CBD6-43F5-9AE9-7CF6E8866677}"/>
                  </a:ext>
                </a:extLst>
              </p:cNvPr>
              <p:cNvSpPr/>
              <p:nvPr/>
            </p:nvSpPr>
            <p:spPr>
              <a:xfrm>
                <a:off x="5088394" y="2016711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1BE2200-DA4D-4F97-A627-914ABFD0A6AC}"/>
                  </a:ext>
                </a:extLst>
              </p:cNvPr>
              <p:cNvSpPr/>
              <p:nvPr/>
            </p:nvSpPr>
            <p:spPr>
              <a:xfrm>
                <a:off x="5089870" y="2399931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65DE5B3-A100-41DB-828B-59A99C2B72F1}"/>
                  </a:ext>
                </a:extLst>
              </p:cNvPr>
              <p:cNvSpPr/>
              <p:nvPr/>
            </p:nvSpPr>
            <p:spPr>
              <a:xfrm>
                <a:off x="5098753" y="2799425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074DB5F-2656-4F04-9532-A611A18E2770}"/>
                  </a:ext>
                </a:extLst>
              </p:cNvPr>
              <p:cNvSpPr/>
              <p:nvPr/>
            </p:nvSpPr>
            <p:spPr>
              <a:xfrm>
                <a:off x="5106881" y="3173761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38D92E0-BFBD-45D9-BC55-2C7759724A2E}"/>
                  </a:ext>
                </a:extLst>
              </p:cNvPr>
              <p:cNvSpPr/>
              <p:nvPr/>
            </p:nvSpPr>
            <p:spPr>
              <a:xfrm>
                <a:off x="5959886" y="2018190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A4DE8F2-889E-4CB5-B2E0-476BE8802CB0}"/>
                  </a:ext>
                </a:extLst>
              </p:cNvPr>
              <p:cNvSpPr/>
              <p:nvPr/>
            </p:nvSpPr>
            <p:spPr>
              <a:xfrm>
                <a:off x="5961362" y="2401410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623C3C2-C7EF-4502-9712-8DCFD30C2DE9}"/>
                  </a:ext>
                </a:extLst>
              </p:cNvPr>
              <p:cNvSpPr/>
              <p:nvPr/>
            </p:nvSpPr>
            <p:spPr>
              <a:xfrm>
                <a:off x="5970245" y="2800904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836C79C2-A302-4597-9471-8E3D7E4D94D4}"/>
                  </a:ext>
                </a:extLst>
              </p:cNvPr>
              <p:cNvSpPr/>
              <p:nvPr/>
            </p:nvSpPr>
            <p:spPr>
              <a:xfrm>
                <a:off x="5970242" y="3173762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0BE1E4D-27CF-45EB-9D11-8C70647E9C5E}"/>
                  </a:ext>
                </a:extLst>
              </p:cNvPr>
              <p:cNvSpPr/>
              <p:nvPr/>
            </p:nvSpPr>
            <p:spPr>
              <a:xfrm>
                <a:off x="5970242" y="3555506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8B8BE54-52E8-4F6C-91CA-AC9CA88B52AD}"/>
                  </a:ext>
                </a:extLst>
              </p:cNvPr>
              <p:cNvSpPr/>
              <p:nvPr/>
            </p:nvSpPr>
            <p:spPr>
              <a:xfrm>
                <a:off x="5979119" y="3910615"/>
                <a:ext cx="221931" cy="230819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4B319F7-8106-4708-BBAB-CBF1A093935C}"/>
                  </a:ext>
                </a:extLst>
              </p:cNvPr>
              <p:cNvSpPr/>
              <p:nvPr/>
            </p:nvSpPr>
            <p:spPr>
              <a:xfrm>
                <a:off x="6840254" y="2019669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9DB054FC-91F4-4CDD-BD0D-0AAA50700887}"/>
                  </a:ext>
                </a:extLst>
              </p:cNvPr>
              <p:cNvSpPr/>
              <p:nvPr/>
            </p:nvSpPr>
            <p:spPr>
              <a:xfrm>
                <a:off x="6841730" y="2402889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88E3060A-99CC-44AB-8592-1319D6E88C4D}"/>
                  </a:ext>
                </a:extLst>
              </p:cNvPr>
              <p:cNvSpPr/>
              <p:nvPr/>
            </p:nvSpPr>
            <p:spPr>
              <a:xfrm>
                <a:off x="6850613" y="2802383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A1086D43-ADBF-4E63-8125-D8BA4CB353E5}"/>
                  </a:ext>
                </a:extLst>
              </p:cNvPr>
              <p:cNvSpPr/>
              <p:nvPr/>
            </p:nvSpPr>
            <p:spPr>
              <a:xfrm>
                <a:off x="6850610" y="3175241"/>
                <a:ext cx="221931" cy="23081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8" name="Group 127"/>
              <p:cNvGrpSpPr/>
              <p:nvPr/>
            </p:nvGrpSpPr>
            <p:grpSpPr>
              <a:xfrm>
                <a:off x="1640641" y="2029288"/>
                <a:ext cx="241164" cy="4023065"/>
                <a:chOff x="648070" y="2032987"/>
                <a:chExt cx="241164" cy="4023065"/>
              </a:xfrm>
            </p:grpSpPr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49FE633A-075F-407A-ABD5-3E1F061E5D17}"/>
                    </a:ext>
                  </a:extLst>
                </p:cNvPr>
                <p:cNvSpPr/>
                <p:nvPr/>
              </p:nvSpPr>
              <p:spPr>
                <a:xfrm>
                  <a:off x="648070" y="203298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7CBDD0FE-075F-4BF7-8372-C8EC9D41E9A8}"/>
                    </a:ext>
                  </a:extLst>
                </p:cNvPr>
                <p:cNvSpPr/>
                <p:nvPr/>
              </p:nvSpPr>
              <p:spPr>
                <a:xfrm>
                  <a:off x="649546" y="241620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5" name="Rectangle 154">
                  <a:extLst>
                    <a:ext uri="{FF2B5EF4-FFF2-40B4-BE49-F238E27FC236}">
                      <a16:creationId xmlns:a16="http://schemas.microsoft.com/office/drawing/2014/main" id="{9C27C4C0-4C70-4AEB-A27B-316723451207}"/>
                    </a:ext>
                  </a:extLst>
                </p:cNvPr>
                <p:cNvSpPr/>
                <p:nvPr/>
              </p:nvSpPr>
              <p:spPr>
                <a:xfrm>
                  <a:off x="658429" y="281570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644AEB70-74FF-4721-B202-0C2C211C47AA}"/>
                    </a:ext>
                  </a:extLst>
                </p:cNvPr>
                <p:cNvSpPr/>
                <p:nvPr/>
              </p:nvSpPr>
              <p:spPr>
                <a:xfrm>
                  <a:off x="658426" y="31885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B8BB1EA7-4402-46B6-AF77-A36D6FB0F810}"/>
                    </a:ext>
                  </a:extLst>
                </p:cNvPr>
                <p:cNvSpPr/>
                <p:nvPr/>
              </p:nvSpPr>
              <p:spPr>
                <a:xfrm>
                  <a:off x="658426" y="357030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4110DF65-8EBB-4911-86F6-8E4C40BD5276}"/>
                    </a:ext>
                  </a:extLst>
                </p:cNvPr>
                <p:cNvSpPr/>
                <p:nvPr/>
              </p:nvSpPr>
              <p:spPr>
                <a:xfrm>
                  <a:off x="667303" y="3925412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58A2B88A-ACA4-494C-AF5E-00380F15995E}"/>
                    </a:ext>
                  </a:extLst>
                </p:cNvPr>
                <p:cNvSpPr/>
                <p:nvPr/>
              </p:nvSpPr>
              <p:spPr>
                <a:xfrm>
                  <a:off x="667303" y="430715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FC9E33E4-C53F-4DAE-886F-9D7E31B99DC5}"/>
                    </a:ext>
                  </a:extLst>
                </p:cNvPr>
                <p:cNvSpPr/>
                <p:nvPr/>
              </p:nvSpPr>
              <p:spPr>
                <a:xfrm>
                  <a:off x="658426" y="4671140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CD147E7A-5A0A-447C-9843-E3DA795475BA}"/>
                    </a:ext>
                  </a:extLst>
                </p:cNvPr>
                <p:cNvSpPr/>
                <p:nvPr/>
              </p:nvSpPr>
              <p:spPr>
                <a:xfrm>
                  <a:off x="648070" y="50617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CB47CCBA-8D05-4ACD-818E-2A83744B25BE}"/>
                    </a:ext>
                  </a:extLst>
                </p:cNvPr>
                <p:cNvSpPr/>
                <p:nvPr/>
              </p:nvSpPr>
              <p:spPr>
                <a:xfrm>
                  <a:off x="648070" y="5443496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CD5114A0-4FDC-468B-A91E-D86FA02A16CD}"/>
                    </a:ext>
                  </a:extLst>
                </p:cNvPr>
                <p:cNvSpPr/>
                <p:nvPr/>
              </p:nvSpPr>
              <p:spPr>
                <a:xfrm>
                  <a:off x="648070" y="582523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2564974" y="2029288"/>
                <a:ext cx="241164" cy="4023065"/>
                <a:chOff x="648070" y="2032987"/>
                <a:chExt cx="241164" cy="4023065"/>
              </a:xfrm>
            </p:grpSpPr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49FE633A-075F-407A-ABD5-3E1F061E5D17}"/>
                    </a:ext>
                  </a:extLst>
                </p:cNvPr>
                <p:cNvSpPr/>
                <p:nvPr/>
              </p:nvSpPr>
              <p:spPr>
                <a:xfrm>
                  <a:off x="648070" y="203298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7CBDD0FE-075F-4BF7-8372-C8EC9D41E9A8}"/>
                    </a:ext>
                  </a:extLst>
                </p:cNvPr>
                <p:cNvSpPr/>
                <p:nvPr/>
              </p:nvSpPr>
              <p:spPr>
                <a:xfrm>
                  <a:off x="649546" y="241620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9C27C4C0-4C70-4AEB-A27B-316723451207}"/>
                    </a:ext>
                  </a:extLst>
                </p:cNvPr>
                <p:cNvSpPr/>
                <p:nvPr/>
              </p:nvSpPr>
              <p:spPr>
                <a:xfrm>
                  <a:off x="658429" y="281570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644AEB70-74FF-4721-B202-0C2C211C47AA}"/>
                    </a:ext>
                  </a:extLst>
                </p:cNvPr>
                <p:cNvSpPr/>
                <p:nvPr/>
              </p:nvSpPr>
              <p:spPr>
                <a:xfrm>
                  <a:off x="658426" y="31885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B8BB1EA7-4402-46B6-AF77-A36D6FB0F810}"/>
                    </a:ext>
                  </a:extLst>
                </p:cNvPr>
                <p:cNvSpPr/>
                <p:nvPr/>
              </p:nvSpPr>
              <p:spPr>
                <a:xfrm>
                  <a:off x="658426" y="357030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4110DF65-8EBB-4911-86F6-8E4C40BD5276}"/>
                    </a:ext>
                  </a:extLst>
                </p:cNvPr>
                <p:cNvSpPr/>
                <p:nvPr/>
              </p:nvSpPr>
              <p:spPr>
                <a:xfrm>
                  <a:off x="667303" y="3925412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8A2B88A-ACA4-494C-AF5E-00380F15995E}"/>
                    </a:ext>
                  </a:extLst>
                </p:cNvPr>
                <p:cNvSpPr/>
                <p:nvPr/>
              </p:nvSpPr>
              <p:spPr>
                <a:xfrm>
                  <a:off x="667303" y="430715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FC9E33E4-C53F-4DAE-886F-9D7E31B99DC5}"/>
                    </a:ext>
                  </a:extLst>
                </p:cNvPr>
                <p:cNvSpPr/>
                <p:nvPr/>
              </p:nvSpPr>
              <p:spPr>
                <a:xfrm>
                  <a:off x="658426" y="4671140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CD147E7A-5A0A-447C-9843-E3DA795475BA}"/>
                    </a:ext>
                  </a:extLst>
                </p:cNvPr>
                <p:cNvSpPr/>
                <p:nvPr/>
              </p:nvSpPr>
              <p:spPr>
                <a:xfrm>
                  <a:off x="648070" y="50617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CB47CCBA-8D05-4ACD-818E-2A83744B25BE}"/>
                    </a:ext>
                  </a:extLst>
                </p:cNvPr>
                <p:cNvSpPr/>
                <p:nvPr/>
              </p:nvSpPr>
              <p:spPr>
                <a:xfrm>
                  <a:off x="648070" y="5443496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:a16="http://schemas.microsoft.com/office/drawing/2014/main" id="{CD5114A0-4FDC-468B-A91E-D86FA02A16CD}"/>
                    </a:ext>
                  </a:extLst>
                </p:cNvPr>
                <p:cNvSpPr/>
                <p:nvPr/>
              </p:nvSpPr>
              <p:spPr>
                <a:xfrm>
                  <a:off x="648070" y="582523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>
                <a:off x="3441532" y="2029288"/>
                <a:ext cx="241164" cy="4023065"/>
                <a:chOff x="648070" y="2032987"/>
                <a:chExt cx="241164" cy="4023065"/>
              </a:xfrm>
            </p:grpSpPr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49FE633A-075F-407A-ABD5-3E1F061E5D17}"/>
                    </a:ext>
                  </a:extLst>
                </p:cNvPr>
                <p:cNvSpPr/>
                <p:nvPr/>
              </p:nvSpPr>
              <p:spPr>
                <a:xfrm>
                  <a:off x="648070" y="203298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7CBDD0FE-075F-4BF7-8372-C8EC9D41E9A8}"/>
                    </a:ext>
                  </a:extLst>
                </p:cNvPr>
                <p:cNvSpPr/>
                <p:nvPr/>
              </p:nvSpPr>
              <p:spPr>
                <a:xfrm>
                  <a:off x="649546" y="2416207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9C27C4C0-4C70-4AEB-A27B-316723451207}"/>
                    </a:ext>
                  </a:extLst>
                </p:cNvPr>
                <p:cNvSpPr/>
                <p:nvPr/>
              </p:nvSpPr>
              <p:spPr>
                <a:xfrm>
                  <a:off x="658429" y="281570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644AEB70-74FF-4721-B202-0C2C211C47AA}"/>
                    </a:ext>
                  </a:extLst>
                </p:cNvPr>
                <p:cNvSpPr/>
                <p:nvPr/>
              </p:nvSpPr>
              <p:spPr>
                <a:xfrm>
                  <a:off x="658426" y="31885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B8BB1EA7-4402-46B6-AF77-A36D6FB0F810}"/>
                    </a:ext>
                  </a:extLst>
                </p:cNvPr>
                <p:cNvSpPr/>
                <p:nvPr/>
              </p:nvSpPr>
              <p:spPr>
                <a:xfrm>
                  <a:off x="658426" y="357030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4110DF65-8EBB-4911-86F6-8E4C40BD5276}"/>
                    </a:ext>
                  </a:extLst>
                </p:cNvPr>
                <p:cNvSpPr/>
                <p:nvPr/>
              </p:nvSpPr>
              <p:spPr>
                <a:xfrm>
                  <a:off x="667303" y="3925412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58A2B88A-ACA4-494C-AF5E-00380F15995E}"/>
                    </a:ext>
                  </a:extLst>
                </p:cNvPr>
                <p:cNvSpPr/>
                <p:nvPr/>
              </p:nvSpPr>
              <p:spPr>
                <a:xfrm>
                  <a:off x="667303" y="4307151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FC9E33E4-C53F-4DAE-886F-9D7E31B99DC5}"/>
                    </a:ext>
                  </a:extLst>
                </p:cNvPr>
                <p:cNvSpPr/>
                <p:nvPr/>
              </p:nvSpPr>
              <p:spPr>
                <a:xfrm>
                  <a:off x="658426" y="4671140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Rectangle 138">
                  <a:extLst>
                    <a:ext uri="{FF2B5EF4-FFF2-40B4-BE49-F238E27FC236}">
                      <a16:creationId xmlns:a16="http://schemas.microsoft.com/office/drawing/2014/main" id="{CD147E7A-5A0A-447C-9843-E3DA795475BA}"/>
                    </a:ext>
                  </a:extLst>
                </p:cNvPr>
                <p:cNvSpPr/>
                <p:nvPr/>
              </p:nvSpPr>
              <p:spPr>
                <a:xfrm>
                  <a:off x="648070" y="5061759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CB47CCBA-8D05-4ACD-818E-2A83744B25BE}"/>
                    </a:ext>
                  </a:extLst>
                </p:cNvPr>
                <p:cNvSpPr/>
                <p:nvPr/>
              </p:nvSpPr>
              <p:spPr>
                <a:xfrm>
                  <a:off x="648070" y="5443496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CD5114A0-4FDC-468B-A91E-D86FA02A16CD}"/>
                    </a:ext>
                  </a:extLst>
                </p:cNvPr>
                <p:cNvSpPr/>
                <p:nvPr/>
              </p:nvSpPr>
              <p:spPr>
                <a:xfrm>
                  <a:off x="648070" y="5825233"/>
                  <a:ext cx="221931" cy="230819"/>
                </a:xfrm>
                <a:prstGeom prst="rect">
                  <a:avLst/>
                </a:prstGeom>
                <a:solidFill>
                  <a:srgbClr val="C00000"/>
                </a:solidFill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41987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</TotalTime>
  <Words>593</Words>
  <Application>Microsoft Office PowerPoint</Application>
  <PresentationFormat>Widescreen</PresentationFormat>
  <Paragraphs>205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Wingdings</vt:lpstr>
      <vt:lpstr>Office Theme</vt:lpstr>
      <vt:lpstr>Ratnapura Teaching Hospital Solution to Patient Queuing</vt:lpstr>
      <vt:lpstr>Problem </vt:lpstr>
      <vt:lpstr>Presently Four Steps are Involved when prescribing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Number for First 4 Counters</vt:lpstr>
      <vt:lpstr>PowerPoint Presentation</vt:lpstr>
      <vt:lpstr>PowerPoint Presentation</vt:lpstr>
      <vt:lpstr>Proposed Numbering System Explained  </vt:lpstr>
      <vt:lpstr>Proposed Numbering System Explained </vt:lpstr>
      <vt:lpstr>Proposed Numbering System Explained  </vt:lpstr>
      <vt:lpstr>Distribution of Numbers Among Clinics</vt:lpstr>
      <vt:lpstr>Questions?</vt:lpstr>
      <vt:lpstr>PowerPoint Presentation</vt:lpstr>
      <vt:lpstr>Doctor-Pharmacist Communication System</vt:lpstr>
      <vt:lpstr>How this increase efficiency …</vt:lpstr>
      <vt:lpstr>Once a database is in place, steps are reduced to: </vt:lpstr>
      <vt:lpstr>PowerPoint Presentation</vt:lpstr>
      <vt:lpstr>Thank you..!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</dc:title>
  <dc:creator>Yasod</dc:creator>
  <cp:lastModifiedBy>Mudith Witharama</cp:lastModifiedBy>
  <cp:revision>76</cp:revision>
  <dcterms:created xsi:type="dcterms:W3CDTF">2020-04-23T13:30:34Z</dcterms:created>
  <dcterms:modified xsi:type="dcterms:W3CDTF">2020-04-26T04:07:04Z</dcterms:modified>
</cp:coreProperties>
</file>